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6" r:id="rId14"/>
    <p:sldId id="305" r:id="rId15"/>
    <p:sldId id="304" r:id="rId16"/>
    <p:sldId id="271" r:id="rId17"/>
    <p:sldId id="307" r:id="rId18"/>
    <p:sldId id="308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00" autoAdjust="0"/>
  </p:normalViewPr>
  <p:slideViewPr>
    <p:cSldViewPr>
      <p:cViewPr varScale="1">
        <p:scale>
          <a:sx n="77" d="100"/>
          <a:sy n="77" d="100"/>
        </p:scale>
        <p:origin x="13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EC8C-382B-45A5-8B4E-3763B80101BC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D703D-950D-446B-82AC-E1D8457FA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ARM instructions that are 32-bit and Thumb instructions that are 16-bit.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execution, the processor can be dynamically switched between the ARM state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Thumb state to use either one of the instruction sets. The Thumb instruction set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subset of the ARM instructions, but it can provide higher code density. It is useful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 with tight memory requirements.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2003, ARM announced the Thumb-2 instruction set, which is a new superset of Thumb instructions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both 16-bit and 32-bit instructions.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03D-950D-446B-82AC-E1D8457FA4F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ARM instructions that are 32-bit and Thumb instructions that are 16-bit.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execution, the processor can be dynamically switched between the ARM state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Thumb state to use either one of the instruction sets. The Thumb instruction set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subset of the ARM instructions, but it can provide higher code density. It is useful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 with tight memory requirements.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2003, ARM announced the Thumb-2 instruction set, which is a new superset of Thumb instructions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both 16-bit and 32-bit instructions.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03D-950D-446B-82AC-E1D8457FA4F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0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ARM instructions that are 32-bit and Thumb instructions that are 16-bit.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execution, the processor can be dynamically switched between the ARM state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Thumb state to use either one of the instruction sets. The Thumb instruction set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subset of the ARM instructions, but it can provide higher code density. It is useful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 with tight memory requirements.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2003, ARM announced the Thumb-2 instruction set, which is a new superset of Thumb instructions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both 16-bit and 32-bit instructions.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03D-950D-446B-82AC-E1D8457FA4F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Cortex-M3 processor, there are two stack pointers. This duality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two separate stack memories to be set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03D-950D-446B-82AC-E1D8457FA4F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5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底板白-英文大写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图片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图片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图片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图片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图片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98638"/>
            <a:ext cx="7772400" cy="1470025"/>
          </a:xfrm>
          <a:ln/>
        </p:spPr>
        <p:txBody>
          <a:bodyPr tIns="45720" anchor="ctr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 sz="2400">
                <a:solidFill>
                  <a:srgbClr val="16388A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88"/>
            <a:ext cx="2286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88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179388"/>
            <a:ext cx="9144000" cy="61547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31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31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31800" y="1268413"/>
            <a:ext cx="8229600" cy="5065712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pt底板白-英文大写4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133984"/>
              </a:solidFill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133984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45062" name="Picture 7" descr="10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21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8.e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5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4.e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6.emf"/><Relationship Id="rId22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2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5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3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Corbel" pitchFamily="34" charset="0"/>
              </a:rPr>
              <a:t>The Cortex-M3 Embedded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/>
              <a:t>ARM's business has always been to sell the Intellectual Property of microprocessor cores.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most successful implementation has been the ARM7TDMI with hundreds of millions sold.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Companies that are current or former ARM licensees include: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Alcatel-Lucent, Apple Inc., Atmel, Broadcom, </a:t>
            </a:r>
            <a:r>
              <a:rPr lang="en-US" altLang="zh-CN" sz="2000" dirty="0" err="1" smtClean="0"/>
              <a:t>Freescale</a:t>
            </a:r>
            <a:r>
              <a:rPr lang="en-US" altLang="zh-CN" sz="2000" dirty="0" smtClean="0"/>
              <a:t>, Intel ,Samsung, TI, </a:t>
            </a:r>
            <a:r>
              <a:rPr lang="en-US" altLang="zh-CN" sz="2000" dirty="0" err="1" smtClean="0"/>
              <a:t>ect</a:t>
            </a:r>
            <a:r>
              <a:rPr lang="en-US" altLang="zh-CN" sz="2000" dirty="0" smtClean="0"/>
              <a:t>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Prominent examples of ARM Holdings ARM processor families include the ARM7, ARM9, ARM11 and Cortex.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267200"/>
            <a:ext cx="5791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147050" cy="5048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smtClean="0"/>
              <a:t>8.2 Overview of Cortex-M3</a:t>
            </a:r>
            <a:endParaRPr lang="en-US" altLang="zh-CN" sz="2400" smtClean="0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758788" name="Object 4"/>
          <p:cNvGraphicFramePr>
            <a:graphicFrameLocks noChangeAspect="1"/>
          </p:cNvGraphicFramePr>
          <p:nvPr/>
        </p:nvGraphicFramePr>
        <p:xfrm>
          <a:off x="838200" y="1219200"/>
          <a:ext cx="7467600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Visio" r:id="rId3" imgW="9946730" imgH="6628860" progId="Visio.Drawing.11">
                  <p:embed/>
                </p:oleObj>
              </mc:Choice>
              <mc:Fallback>
                <p:oleObj name="Visio" r:id="rId3" imgW="9946730" imgH="6628860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7467600" cy="498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90800" y="6324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</a:rPr>
              <a:t>A Simplified View of the Cortex-M3</a:t>
            </a: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5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9115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1. </a:t>
            </a:r>
            <a:r>
              <a:rPr lang="en-US" altLang="zh-CN" sz="2000" b="1" dirty="0" smtClean="0"/>
              <a:t>32-bit</a:t>
            </a:r>
            <a:r>
              <a:rPr lang="en-US" altLang="zh-CN" sz="2000" dirty="0" smtClean="0"/>
              <a:t> microprocessor: 32-bit data path, 32-bit register bank, 32-bit memory interfaces.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2. </a:t>
            </a:r>
            <a:r>
              <a:rPr lang="en-US" altLang="zh-CN" sz="2000" b="1" dirty="0" smtClean="0"/>
              <a:t>Harvard architecture</a:t>
            </a:r>
            <a:r>
              <a:rPr lang="en-US" altLang="zh-CN" sz="2000" dirty="0" smtClean="0"/>
              <a:t>: A separate instruction bus and data bus. This allows instructions and data accesses to take place at the same time.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3. Memory space: </a:t>
            </a:r>
            <a:r>
              <a:rPr lang="en-US" altLang="zh-CN" sz="2000" b="1" dirty="0" smtClean="0"/>
              <a:t>4GB</a:t>
            </a:r>
            <a:r>
              <a:rPr lang="en-US" altLang="zh-CN" sz="2000" dirty="0" smtClean="0"/>
              <a:t>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4. Registers: </a:t>
            </a:r>
            <a:r>
              <a:rPr lang="en-US" altLang="en-US" sz="2000" dirty="0" smtClean="0"/>
              <a:t>Registers</a:t>
            </a:r>
            <a:r>
              <a:rPr lang="en-US" altLang="zh-CN" sz="2000" dirty="0" smtClean="0"/>
              <a:t> (R0 to R15) and s</a:t>
            </a:r>
            <a:r>
              <a:rPr lang="en-US" altLang="en-US" sz="2000" dirty="0" smtClean="0"/>
              <a:t>pecial </a:t>
            </a:r>
            <a:r>
              <a:rPr lang="en-US" altLang="zh-CN" sz="2000" dirty="0" smtClean="0"/>
              <a:t>r</a:t>
            </a:r>
            <a:r>
              <a:rPr lang="en-US" altLang="en-US" sz="2000" dirty="0" smtClean="0"/>
              <a:t>egisters</a:t>
            </a:r>
            <a:r>
              <a:rPr lang="en-US" altLang="zh-CN" sz="2000" dirty="0" smtClean="0"/>
              <a:t>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5. </a:t>
            </a:r>
            <a:r>
              <a:rPr lang="en-US" altLang="zh-CN" sz="2000" b="1" dirty="0" smtClean="0"/>
              <a:t>Operation Modes</a:t>
            </a:r>
            <a:r>
              <a:rPr lang="en-US" altLang="zh-CN" sz="2000" dirty="0" smtClean="0"/>
              <a:t>: Thread mode and handler mode; Privileged level and user level.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6. Interrupts and Exceptions: The built-in </a:t>
            </a:r>
            <a:r>
              <a:rPr lang="en-US" altLang="zh-CN" sz="2000" b="1" i="1" dirty="0" smtClean="0">
                <a:solidFill>
                  <a:srgbClr val="FF3300"/>
                </a:solidFill>
              </a:rPr>
              <a:t>Nested Vectored Interrupt Controller</a:t>
            </a:r>
            <a:r>
              <a:rPr lang="en-US" altLang="zh-CN" sz="2000" i="1" dirty="0" smtClean="0"/>
              <a:t>;</a:t>
            </a:r>
            <a:r>
              <a:rPr lang="en-US" altLang="zh-CN" sz="2000" dirty="0" smtClean="0"/>
              <a:t> Support 11 system exceptions plus 240  external IRQs.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7. </a:t>
            </a:r>
            <a:r>
              <a:rPr lang="zh-CN" altLang="zh-CN" sz="2000" dirty="0" smtClean="0"/>
              <a:t>The Bus Interface</a:t>
            </a:r>
            <a:r>
              <a:rPr lang="en-US" altLang="zh-CN" sz="2000" dirty="0" smtClean="0"/>
              <a:t>: Several bus interfaces allow the Cortex-M3 to carry instruction fetches and data accesses at the same time.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8. MPU: An optional Memory Protection Unit allows access rules to be set up for privileged access and user program access.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9. </a:t>
            </a:r>
            <a:r>
              <a:rPr lang="en-US" altLang="zh-CN" sz="2000" b="1" dirty="0" smtClean="0"/>
              <a:t>The Instruction Set</a:t>
            </a:r>
            <a:r>
              <a:rPr lang="en-US" altLang="zh-CN" sz="2000" dirty="0" smtClean="0"/>
              <a:t>: Thumb-2 instruction set: allows 32-bit instructions and 16-bit instructions to be used together; no ARM instructions allowed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10. Fixed internal debugging components: Provide debugging operation supports and features such as breakpoints, single step.</a:t>
            </a:r>
            <a:endParaRPr lang="en-US" altLang="zh-CN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sz="2000" dirty="0" smtClean="0"/>
              <a:t>Primarily designed to target the 32-bit microcontroller market</a:t>
            </a:r>
          </a:p>
          <a:p>
            <a:r>
              <a:rPr lang="en-US" sz="2000" b="1" dirty="0" smtClean="0"/>
              <a:t>Greater performance efficiency</a:t>
            </a:r>
            <a:r>
              <a:rPr lang="en-US" sz="2000" dirty="0" smtClean="0"/>
              <a:t>, allowing more work to be done without increasing the frequency or power requirements</a:t>
            </a:r>
          </a:p>
          <a:p>
            <a:r>
              <a:rPr lang="en-US" sz="2000" b="1" dirty="0" smtClean="0"/>
              <a:t>Low power consumption</a:t>
            </a:r>
            <a:r>
              <a:rPr lang="en-US" sz="2000" dirty="0" smtClean="0"/>
              <a:t>, enabling longer battery life</a:t>
            </a:r>
          </a:p>
          <a:p>
            <a:r>
              <a:rPr lang="en-US" sz="2000" b="1" dirty="0" smtClean="0"/>
              <a:t>Enhanced determinism</a:t>
            </a:r>
            <a:r>
              <a:rPr lang="en-US" sz="2000" dirty="0" smtClean="0"/>
              <a:t>, guaranteeing that critical tasks and interrupts are serviced in a known number of cycles</a:t>
            </a:r>
          </a:p>
          <a:p>
            <a:r>
              <a:rPr lang="en-US" sz="2000" b="1" dirty="0" smtClean="0"/>
              <a:t>Improved code density</a:t>
            </a:r>
            <a:r>
              <a:rPr lang="en-US" sz="2000" dirty="0" smtClean="0"/>
              <a:t>, ensuring that code fits in even the smallest memory</a:t>
            </a:r>
          </a:p>
          <a:p>
            <a:r>
              <a:rPr lang="en-US" sz="2000" b="1" dirty="0" smtClean="0"/>
              <a:t>Ease of use</a:t>
            </a:r>
            <a:r>
              <a:rPr lang="en-US" sz="2000" dirty="0" smtClean="0"/>
              <a:t>, providing easier programmability and debugging</a:t>
            </a:r>
          </a:p>
          <a:p>
            <a:r>
              <a:rPr lang="en-US" sz="2000" b="1" dirty="0" smtClean="0"/>
              <a:t>Lower-cost solutions</a:t>
            </a:r>
            <a:r>
              <a:rPr lang="en-US" sz="2000" dirty="0" smtClean="0"/>
              <a:t>, reducing 32-bit-based system costs at less than US$1 for the first time</a:t>
            </a:r>
          </a:p>
          <a:p>
            <a:r>
              <a:rPr lang="en-US" sz="2000" b="1" dirty="0" smtClean="0"/>
              <a:t>Wide choice of development tools</a:t>
            </a:r>
            <a:r>
              <a:rPr lang="en-US" sz="2000" dirty="0" smtClean="0"/>
              <a:t>, from low-cost or free compilers to full-featured development suites</a:t>
            </a:r>
            <a:endParaRPr lang="en-US" sz="2000" b="1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7092280" cy="688975"/>
          </a:xfrm>
        </p:spPr>
        <p:txBody>
          <a:bodyPr/>
          <a:lstStyle/>
          <a:p>
            <a:r>
              <a:rPr lang="en-US" dirty="0" smtClean="0"/>
              <a:t>Main Features of Cortex-M3 Processors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sz="2000" dirty="0" smtClean="0"/>
              <a:t>The Cortex-M3 processor is the central processing unit (CPU) of a microcontroller chip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sz="2000" dirty="0" smtClean="0"/>
              <a:t>In addition, a number of other components are required for the whole Cortex-M3 processor-based microcontroller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sz="2000" dirty="0" smtClean="0"/>
              <a:t>Cortex-M3 processor based chips from different manufacturers will have different memory sizes, types, peripherals, and features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88975"/>
          </a:xfrm>
        </p:spPr>
        <p:txBody>
          <a:bodyPr/>
          <a:lstStyle/>
          <a:p>
            <a:r>
              <a:rPr lang="en-US" dirty="0" smtClean="0"/>
              <a:t>The Cortex-M3 Processor </a:t>
            </a:r>
            <a:r>
              <a:rPr lang="en-US" dirty="0" err="1" smtClean="0"/>
              <a:t>vs</a:t>
            </a:r>
            <a:r>
              <a:rPr lang="en-US" dirty="0" smtClean="0"/>
              <a:t> Cortex-M3-Based MCUs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5194722" cy="313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179388"/>
            <a:ext cx="7668344" cy="688975"/>
          </a:xfrm>
        </p:spPr>
        <p:txBody>
          <a:bodyPr/>
          <a:lstStyle/>
          <a:p>
            <a:r>
              <a:rPr lang="en-US" altLang="zh-CN" dirty="0" smtClean="0"/>
              <a:t>Instruction Sets of ARM Processors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1" indent="0">
              <a:buNone/>
            </a:pPr>
            <a:r>
              <a:rPr lang="en-US" dirty="0" smtClean="0"/>
              <a:t>Previous ARM processors support both ARM state and Thumb state</a:t>
            </a:r>
          </a:p>
          <a:p>
            <a:pPr marL="628650" lvl="1" indent="0">
              <a:buNone/>
            </a:pPr>
            <a:endParaRPr lang="en-US" dirty="0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4546521" cy="310515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/>
        </p:nvSpPr>
        <p:spPr>
          <a:xfrm>
            <a:off x="5148064" y="32849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ARM instructions that are 32-bit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5148064" y="4509120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Thumb instructions that are 16-bit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79512" y="314096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ARM state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251520" y="436510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Thumb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179388"/>
            <a:ext cx="7668344" cy="688975"/>
          </a:xfrm>
        </p:spPr>
        <p:txBody>
          <a:bodyPr/>
          <a:lstStyle/>
          <a:p>
            <a:r>
              <a:rPr lang="en-US" altLang="zh-CN" dirty="0" smtClean="0"/>
              <a:t>Instruction State Switches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lvl="1" indent="-449263">
              <a:buSzPct val="120000"/>
              <a:buBlip>
                <a:blip r:embed="rId3"/>
              </a:buBlip>
            </a:pPr>
            <a:r>
              <a:rPr lang="en-US" dirty="0">
                <a:latin typeface="Times-Roman"/>
                <a:cs typeface="+mn-cs"/>
              </a:rPr>
              <a:t>In the ARM state, the instructions are 32-bit and can execute all supported instructions with very </a:t>
            </a:r>
            <a:r>
              <a:rPr lang="en-US" b="1" dirty="0">
                <a:latin typeface="Times-Roman"/>
                <a:cs typeface="+mn-cs"/>
              </a:rPr>
              <a:t>high performance</a:t>
            </a:r>
          </a:p>
          <a:p>
            <a:r>
              <a:rPr lang="en-US" sz="2400" dirty="0">
                <a:latin typeface="Times-Roman"/>
              </a:rPr>
              <a:t>In the Thumb state, the instructions are 16-bit, </a:t>
            </a:r>
            <a:r>
              <a:rPr lang="en-US" sz="2400" dirty="0" smtClean="0">
                <a:latin typeface="Times-Roman"/>
              </a:rPr>
              <a:t>so</a:t>
            </a:r>
            <a:r>
              <a:rPr lang="en-US" sz="2400" dirty="0">
                <a:latin typeface="Times-Roman"/>
              </a:rPr>
              <a:t> </a:t>
            </a:r>
            <a:r>
              <a:rPr lang="en-US" sz="2400" dirty="0" smtClean="0">
                <a:latin typeface="Times-Roman"/>
              </a:rPr>
              <a:t>there </a:t>
            </a:r>
            <a:r>
              <a:rPr lang="en-US" sz="2400" dirty="0">
                <a:latin typeface="Times-Roman"/>
              </a:rPr>
              <a:t>is a much </a:t>
            </a:r>
            <a:r>
              <a:rPr lang="en-US" sz="2400" b="1" dirty="0">
                <a:latin typeface="Times-Roman"/>
              </a:rPr>
              <a:t>higher instruction code </a:t>
            </a:r>
            <a:r>
              <a:rPr lang="en-US" sz="2400" b="1" dirty="0" smtClean="0">
                <a:latin typeface="Times-Roman"/>
              </a:rPr>
              <a:t>density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-Roman"/>
              </a:rPr>
              <a:t>Can we combine them to achieve the best of both worlds?</a:t>
            </a:r>
            <a:endParaRPr lang="en-US" sz="2400" b="1" dirty="0">
              <a:solidFill>
                <a:srgbClr val="FF0000"/>
              </a:solidFill>
              <a:latin typeface="Times-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55" y="4365104"/>
            <a:ext cx="5979113" cy="244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8184" y="4437112"/>
            <a:ext cx="2703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Problems:</a:t>
            </a:r>
          </a:p>
          <a:p>
            <a:pPr marL="342900" indent="-342900">
              <a:buAutoNum type="arabicParenR"/>
            </a:pPr>
            <a:r>
              <a:rPr lang="da-DK" dirty="0" smtClean="0"/>
              <a:t>overhead of </a:t>
            </a:r>
            <a:r>
              <a:rPr lang="da-DK" dirty="0" err="1" smtClean="0"/>
              <a:t>state</a:t>
            </a:r>
            <a:r>
              <a:rPr lang="da-DK" dirty="0" smtClean="0"/>
              <a:t> switches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complex software development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6714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179388"/>
            <a:ext cx="7668344" cy="688975"/>
          </a:xfrm>
        </p:spPr>
        <p:txBody>
          <a:bodyPr/>
          <a:lstStyle/>
          <a:p>
            <a:r>
              <a:rPr lang="en-US" altLang="zh-CN" dirty="0" smtClean="0"/>
              <a:t>Instruction Set of Cortex-M3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lvl="1" indent="-449263">
              <a:buSzPct val="120000"/>
              <a:buBlip>
                <a:blip r:embed="rId3"/>
              </a:buBlip>
            </a:pPr>
            <a:r>
              <a:rPr lang="en-US" dirty="0">
                <a:latin typeface="Times-Roman"/>
                <a:cs typeface="+mn-cs"/>
              </a:rPr>
              <a:t>Cortex-M3 supports only the Thumb-2 (and traditional Thumb) instruction set</a:t>
            </a:r>
          </a:p>
        </p:txBody>
      </p:sp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3804423" cy="2736304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4" name="Rectangle 3"/>
          <p:cNvSpPr/>
          <p:nvPr/>
        </p:nvSpPr>
        <p:spPr>
          <a:xfrm>
            <a:off x="4644008" y="2420888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Advantages:</a:t>
            </a:r>
          </a:p>
          <a:p>
            <a:pPr marL="342900" indent="-342900">
              <a:buAutoNum type="arabicParenR"/>
            </a:pPr>
            <a:r>
              <a:rPr lang="en-US" dirty="0" smtClean="0"/>
              <a:t>No </a:t>
            </a:r>
            <a:r>
              <a:rPr lang="en-US" dirty="0"/>
              <a:t>state switching overhead, saving both execution time and instruction </a:t>
            </a:r>
            <a:r>
              <a:rPr lang="en-US" dirty="0" smtClean="0"/>
              <a:t>space</a:t>
            </a:r>
          </a:p>
          <a:p>
            <a:pPr marL="342900" indent="-342900">
              <a:buAutoNum type="arabicParenR"/>
            </a:pPr>
            <a:r>
              <a:rPr lang="en-US" dirty="0" smtClean="0"/>
              <a:t>No </a:t>
            </a:r>
            <a:r>
              <a:rPr lang="en-US" dirty="0"/>
              <a:t>need to separate ARM code and Thumb code source fi les, making </a:t>
            </a:r>
            <a:r>
              <a:rPr lang="en-US" dirty="0" smtClean="0"/>
              <a:t>software</a:t>
            </a:r>
            <a:r>
              <a:rPr lang="en-US" dirty="0"/>
              <a:t> </a:t>
            </a:r>
            <a:r>
              <a:rPr lang="en-US" dirty="0" smtClean="0"/>
              <a:t>development </a:t>
            </a:r>
            <a:r>
              <a:rPr lang="en-US" dirty="0"/>
              <a:t>and maintenance </a:t>
            </a:r>
            <a:r>
              <a:rPr lang="en-US" dirty="0" smtClean="0"/>
              <a:t>easier</a:t>
            </a:r>
          </a:p>
          <a:p>
            <a:pPr marL="342900" indent="-342900">
              <a:buAutoNum type="arabicParenR"/>
            </a:pPr>
            <a:r>
              <a:rPr lang="en-US" dirty="0" smtClean="0"/>
              <a:t>easier </a:t>
            </a:r>
            <a:r>
              <a:rPr lang="en-US" dirty="0"/>
              <a:t>to </a:t>
            </a:r>
            <a:r>
              <a:rPr lang="en-US" dirty="0" smtClean="0"/>
              <a:t>write </a:t>
            </a:r>
            <a:r>
              <a:rPr lang="pl-PL" dirty="0" smtClean="0"/>
              <a:t>software </a:t>
            </a:r>
            <a:r>
              <a:rPr lang="en-US" dirty="0"/>
              <a:t>because there is no need to worry about switching code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8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79388"/>
            <a:ext cx="8316416" cy="688975"/>
          </a:xfrm>
        </p:spPr>
        <p:txBody>
          <a:bodyPr/>
          <a:lstStyle/>
          <a:p>
            <a:r>
              <a:rPr lang="en-US" dirty="0"/>
              <a:t>Operation modes in Cortex-M3</a:t>
            </a:r>
            <a:br>
              <a:rPr lang="en-US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modes and two privilege levels</a:t>
            </a:r>
            <a:endParaRPr lang="en-US" dirty="0"/>
          </a:p>
        </p:txBody>
      </p:sp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391400" cy="44958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3600" b="1" dirty="0" smtClean="0">
                <a:solidFill>
                  <a:srgbClr val="2A4F86"/>
                </a:solidFill>
                <a:latin typeface="Corbel" pitchFamily="34" charset="0"/>
              </a:rPr>
              <a:t>Chapter 1, 2, and 3 in the reference book</a:t>
            </a:r>
            <a:endParaRPr lang="zh-CN" altLang="en-US" sz="3600" b="1" dirty="0" smtClean="0">
              <a:solidFill>
                <a:srgbClr val="2A4F86"/>
              </a:solidFill>
              <a:latin typeface="Corbel" pitchFamily="34" charset="0"/>
            </a:endParaRPr>
          </a:p>
        </p:txBody>
      </p:sp>
      <p:pic>
        <p:nvPicPr>
          <p:cNvPr id="48132" name="Picture 4" descr="1181546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52725"/>
            <a:ext cx="4114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229600" cy="5246688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 smtClean="0"/>
              <a:t>8.3 Cortex-M3 Basics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 smtClean="0"/>
              <a:t>8.3.1 Registers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	general registers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	stack register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	link register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	program counter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	special registers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595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762882" name="Object 2"/>
          <p:cNvGraphicFramePr>
            <a:graphicFrameLocks noChangeAspect="1"/>
          </p:cNvGraphicFramePr>
          <p:nvPr/>
        </p:nvGraphicFramePr>
        <p:xfrm>
          <a:off x="2895600" y="1173162"/>
          <a:ext cx="6248400" cy="568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Visio" r:id="rId3" imgW="8434695" imgH="9063881" progId="Visio.Drawing.11">
                  <p:embed/>
                </p:oleObj>
              </mc:Choice>
              <mc:Fallback>
                <p:oleObj name="Visio" r:id="rId3" imgW="8434695" imgH="9063881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173162"/>
                        <a:ext cx="6248400" cy="568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2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990600"/>
            <a:ext cx="8229600" cy="5246688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20000"/>
            </a:pPr>
            <a:r>
              <a:rPr lang="en-US" altLang="zh-CN" sz="2400" b="1" kern="0" dirty="0">
                <a:solidFill>
                  <a:srgbClr val="133984"/>
                </a:solidFill>
              </a:rPr>
              <a:t>8.3.1.1 General-Purpose Registers</a:t>
            </a: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20000"/>
            </a:pPr>
            <a:r>
              <a:rPr lang="en-US" altLang="zh-CN" sz="2000" kern="0" dirty="0">
                <a:solidFill>
                  <a:srgbClr val="133984"/>
                </a:solidFill>
              </a:rPr>
              <a:t>1. </a:t>
            </a:r>
            <a:r>
              <a:rPr lang="en-US" altLang="zh-CN" sz="2000" b="1" dirty="0">
                <a:solidFill>
                  <a:srgbClr val="FF3300"/>
                </a:solidFill>
              </a:rPr>
              <a:t>R0</a:t>
            </a:r>
            <a:r>
              <a:rPr lang="en-US" altLang="zh-CN" sz="2000" kern="0" dirty="0">
                <a:solidFill>
                  <a:srgbClr val="133984"/>
                </a:solidFill>
              </a:rPr>
              <a:t>~</a:t>
            </a:r>
            <a:r>
              <a:rPr lang="en-US" altLang="zh-CN" sz="2000" b="1" dirty="0">
                <a:solidFill>
                  <a:srgbClr val="FF3300"/>
                </a:solidFill>
              </a:rPr>
              <a:t>R7</a:t>
            </a:r>
            <a:r>
              <a:rPr lang="en-US" altLang="zh-CN" sz="2000" kern="0" dirty="0">
                <a:solidFill>
                  <a:srgbClr val="133984"/>
                </a:solidFill>
              </a:rPr>
              <a:t> (</a:t>
            </a:r>
            <a:r>
              <a:rPr lang="en-US" altLang="zh-CN" sz="2000" i="1" kern="0" dirty="0">
                <a:solidFill>
                  <a:srgbClr val="000000"/>
                </a:solidFill>
              </a:rPr>
              <a:t>low registers</a:t>
            </a:r>
            <a:r>
              <a:rPr lang="en-US" altLang="zh-CN" sz="2000" kern="0" dirty="0">
                <a:solidFill>
                  <a:srgbClr val="133984"/>
                </a:solidFill>
              </a:rPr>
              <a:t>): </a:t>
            </a: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20000"/>
            </a:pPr>
            <a:r>
              <a:rPr lang="en-US" altLang="zh-CN" sz="2000" kern="0" dirty="0">
                <a:solidFill>
                  <a:srgbClr val="133984"/>
                </a:solidFill>
              </a:rPr>
              <a:t>Accessed by all 16-bit Thumb instructions and all 32-bit Thumb-2 instructions; reset value is unpredictable</a:t>
            </a: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20000"/>
            </a:pPr>
            <a:r>
              <a:rPr lang="en-US" altLang="zh-CN" sz="2000" kern="0" dirty="0">
                <a:solidFill>
                  <a:srgbClr val="133984"/>
                </a:solidFill>
              </a:rPr>
              <a:t>2. </a:t>
            </a:r>
            <a:r>
              <a:rPr lang="en-US" altLang="zh-CN" sz="2000" b="1" dirty="0">
                <a:solidFill>
                  <a:srgbClr val="FF3300"/>
                </a:solidFill>
              </a:rPr>
              <a:t>R8</a:t>
            </a:r>
            <a:r>
              <a:rPr lang="en-US" altLang="zh-CN" sz="2000" kern="0" dirty="0">
                <a:solidFill>
                  <a:srgbClr val="133984"/>
                </a:solidFill>
              </a:rPr>
              <a:t>~</a:t>
            </a:r>
            <a:r>
              <a:rPr lang="en-US" altLang="zh-CN" sz="2000" b="1" dirty="0">
                <a:solidFill>
                  <a:srgbClr val="FF3300"/>
                </a:solidFill>
              </a:rPr>
              <a:t>R12</a:t>
            </a:r>
            <a:r>
              <a:rPr lang="en-US" altLang="zh-CN" sz="2000" kern="0" dirty="0">
                <a:solidFill>
                  <a:srgbClr val="133984"/>
                </a:solidFill>
              </a:rPr>
              <a:t> (</a:t>
            </a:r>
            <a:r>
              <a:rPr lang="en-US" altLang="zh-CN" sz="2000" i="1" kern="0" dirty="0">
                <a:solidFill>
                  <a:srgbClr val="000000"/>
                </a:solidFill>
              </a:rPr>
              <a:t>high registers</a:t>
            </a:r>
            <a:r>
              <a:rPr lang="en-US" altLang="zh-CN" sz="2000" kern="0" dirty="0">
                <a:solidFill>
                  <a:srgbClr val="133984"/>
                </a:solidFill>
              </a:rPr>
              <a:t>):</a:t>
            </a: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20000"/>
            </a:pPr>
            <a:r>
              <a:rPr lang="en-US" altLang="zh-CN" sz="2000" kern="0" dirty="0">
                <a:solidFill>
                  <a:srgbClr val="133984"/>
                </a:solidFill>
              </a:rPr>
              <a:t>Accessible by all Thumb-2 instructions but not by all 16-bit Thumb instructions; reset value is unpredictable</a:t>
            </a:r>
            <a:endParaRPr lang="en-US" altLang="zh-CN" sz="2000" b="1" kern="0" dirty="0">
              <a:solidFill>
                <a:srgbClr val="1339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3402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/>
              <a:t>8.3.1.2 Stack Pointers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3300"/>
                </a:solidFill>
              </a:rPr>
              <a:t>R13</a:t>
            </a:r>
            <a:r>
              <a:rPr lang="en-US" altLang="zh-CN" sz="2000" dirty="0" smtClean="0"/>
              <a:t> is the stack pointer. Two stack pointers are </a:t>
            </a:r>
            <a:r>
              <a:rPr lang="en-US" altLang="zh-CN" sz="2000" u="sng" dirty="0" smtClean="0">
                <a:solidFill>
                  <a:srgbClr val="00B050"/>
                </a:solidFill>
              </a:rPr>
              <a:t>banked</a:t>
            </a:r>
            <a:r>
              <a:rPr lang="en-US" altLang="zh-CN" sz="2000" dirty="0" smtClean="0"/>
              <a:t> so that only one is visible at a time.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two stack pointers are: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1. </a:t>
            </a:r>
            <a:r>
              <a:rPr lang="en-US" altLang="zh-CN" sz="2000" b="1" i="1" dirty="0" smtClean="0">
                <a:solidFill>
                  <a:schemeClr val="tx1"/>
                </a:solidFill>
              </a:rPr>
              <a:t>Main Stack Pointer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/>
              <a:t>(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MSP</a:t>
            </a:r>
            <a:r>
              <a:rPr lang="en-US" altLang="zh-CN" sz="2000" dirty="0" smtClean="0"/>
              <a:t>) : This is the default stack pointer, used by the OS kernel, exception handlers, and privileged-mode programs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2. </a:t>
            </a:r>
            <a:r>
              <a:rPr lang="en-US" altLang="zh-CN" sz="2000" b="1" i="1" dirty="0" smtClean="0">
                <a:solidFill>
                  <a:schemeClr val="tx1"/>
                </a:solidFill>
              </a:rPr>
              <a:t>Process Stack Pointer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/>
              <a:t>(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PSP</a:t>
            </a:r>
            <a:r>
              <a:rPr lang="en-US" altLang="zh-CN" sz="2000" dirty="0" smtClean="0"/>
              <a:t>) : Used by the user application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83600" cy="506571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spcAft>
                <a:spcPts val="1200"/>
              </a:spcAft>
              <a:buNone/>
            </a:pPr>
            <a:r>
              <a:rPr lang="en-US" altLang="zh-CN" sz="2400" b="1" dirty="0" smtClean="0"/>
              <a:t>Stack: a </a:t>
            </a:r>
            <a:r>
              <a:rPr lang="en-US" altLang="zh-CN" sz="2400" b="1" u="sng" dirty="0" smtClean="0">
                <a:solidFill>
                  <a:srgbClr val="00B050"/>
                </a:solidFill>
              </a:rPr>
              <a:t>first-in last-out </a:t>
            </a:r>
            <a:r>
              <a:rPr lang="en-US" altLang="zh-CN" sz="2400" b="1" dirty="0" smtClean="0"/>
              <a:t>buffer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US" altLang="zh-CN" sz="1800" dirty="0" smtClean="0"/>
              <a:t>The stack pointers are used for accessing stack memory processes such as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PUSH</a:t>
            </a:r>
            <a:r>
              <a:rPr lang="en-US" altLang="zh-CN" sz="1800" dirty="0" smtClean="0"/>
              <a:t> and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POP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US" sz="1800" dirty="0" smtClean="0"/>
              <a:t>Used to store register contents to stack memory at the start of a subroutine and then restore the registers from stack at the end of the subroutine.</a:t>
            </a:r>
            <a:endParaRPr lang="en-US" altLang="zh-CN" sz="1800" dirty="0" smtClean="0"/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33400" y="3048000"/>
          <a:ext cx="7981950" cy="3627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Visio" r:id="rId3" imgW="10544670" imgH="4299857" progId="Visio.Drawing.11">
                  <p:embed/>
                </p:oleObj>
              </mc:Choice>
              <mc:Fallback>
                <p:oleObj name="Visio" r:id="rId3" imgW="10544670" imgH="4299857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7981950" cy="3627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9115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400" b="1" dirty="0" smtClean="0"/>
              <a:t>More about stack in Cortex-M3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/>
              <a:t>Cortex-M3 uses a </a:t>
            </a:r>
            <a:r>
              <a:rPr lang="en-US" sz="2400" dirty="0" smtClean="0"/>
              <a:t>full-descending stack arrangement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The stack pointer decrements when new data is pushed in the stack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/>
              <a:t>The assembly language syntax is as follows: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PUSH {R0}      ; R13=R13-4, then Memory[R13]=R0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POP {R0}        ; R0=Memory[R13], then R13=R13+4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/>
              <a:t>Either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R13</a:t>
            </a:r>
            <a:r>
              <a:rPr lang="en-US" altLang="zh-CN" sz="2400" dirty="0" smtClean="0"/>
              <a:t> or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SP</a:t>
            </a:r>
            <a:r>
              <a:rPr lang="en-US" altLang="zh-CN" sz="2400" dirty="0" smtClean="0"/>
              <a:t> can be used in your program codes (referring to the MSP/PSP)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/>
              <a:t>A particular stack pointer (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MSP/PSP</a:t>
            </a:r>
            <a:r>
              <a:rPr lang="en-US" altLang="zh-CN" sz="2400" dirty="0" smtClean="0"/>
              <a:t>) can be accessed using special register access instructions (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MRS/MSR</a:t>
            </a:r>
            <a:r>
              <a:rPr lang="en-US" altLang="zh-CN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9115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400" b="1" dirty="0" smtClean="0"/>
              <a:t>More about stack in Cortex-M3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/>
              <a:t>Since PUSH and POP operations are always word aligned, the stack pointer R13 bit 0 and bit 1 are hardwired to zero and always read as zero (RAZ)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3402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/>
              <a:t>8.3.1.3 Link Register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3300"/>
                </a:solidFill>
              </a:rPr>
              <a:t>R14</a:t>
            </a:r>
            <a:r>
              <a:rPr lang="en-US" altLang="zh-CN" sz="2000" dirty="0" smtClean="0"/>
              <a:t> is the link register 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LR</a:t>
            </a:r>
            <a:r>
              <a:rPr lang="en-US" altLang="zh-CN" sz="2000" dirty="0" smtClean="0"/>
              <a:t>). LR is used to store the return program counter when a subroutine or function is called.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e.g., when using the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BL</a:t>
            </a:r>
            <a:r>
              <a:rPr lang="en-US" altLang="zh-CN" sz="2000" dirty="0" smtClean="0"/>
              <a:t> (Branch with Link) instruction: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main                                     ; Main program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              …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              BL function1         ; Call function1 using Branch with Link instruction: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                                           ; 	PC = function1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                                           ; 	LR = the next instruction in main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              …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function1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              …                          ; Program code for function 1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              BX LR                   ;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62950" cy="53340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/>
              <a:t>8.3.1.4 Program Counter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3300"/>
                </a:solidFill>
              </a:rPr>
              <a:t>R15</a:t>
            </a:r>
            <a:r>
              <a:rPr lang="en-US" altLang="en-US" sz="2000" dirty="0" smtClean="0"/>
              <a:t> is the program counter (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PC</a:t>
            </a:r>
            <a:r>
              <a:rPr lang="en-US" altLang="en-US" sz="2000" dirty="0" smtClean="0"/>
              <a:t>). </a:t>
            </a: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W</a:t>
            </a:r>
            <a:r>
              <a:rPr lang="en-US" altLang="en-US" sz="2000" dirty="0" smtClean="0"/>
              <a:t>hen you read this register you will find that</a:t>
            </a:r>
            <a:r>
              <a:rPr lang="en-US" altLang="zh-CN" sz="2000" dirty="0" smtClean="0"/>
              <a:t> </a:t>
            </a:r>
            <a:r>
              <a:rPr lang="en-US" altLang="en-US" sz="2000" dirty="0" smtClean="0"/>
              <a:t>the value is different than the location of the executing instruction by 4, due to the pipelining of the processor</a:t>
            </a: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>
                <a:solidFill>
                  <a:srgbClr val="6E1C7C"/>
                </a:solidFill>
              </a:rPr>
              <a:t>           Example: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0x1000 :     </a:t>
            </a:r>
            <a:r>
              <a:rPr lang="en-US" altLang="zh-CN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MOV  R0, PC    </a:t>
            </a:r>
            <a:r>
              <a:rPr lang="en-US" altLang="zh-CN" sz="1800" dirty="0" smtClean="0">
                <a:solidFill>
                  <a:schemeClr val="tx1"/>
                </a:solidFill>
              </a:rPr>
              <a:t>; R0 = 0x1004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000" dirty="0" smtClean="0"/>
              <a:t>When reading the </a:t>
            </a:r>
            <a:r>
              <a:rPr lang="en-US" altLang="zh-CN" sz="2000" b="1" dirty="0" smtClean="0"/>
              <a:t>PC</a:t>
            </a:r>
            <a:r>
              <a:rPr lang="en-US" altLang="zh-CN" sz="2000" dirty="0" smtClean="0"/>
              <a:t>, the LSB (bit 0) is always 0. 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 i="1" dirty="0" smtClean="0">
                <a:solidFill>
                  <a:srgbClr val="FF0000"/>
                </a:solidFill>
              </a:rPr>
              <a:t>  Why?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000" dirty="0" smtClean="0"/>
              <a:t>When writing to the </a:t>
            </a:r>
            <a:r>
              <a:rPr lang="en-US" altLang="zh-CN" sz="2000" b="1" dirty="0" smtClean="0"/>
              <a:t>PC</a:t>
            </a:r>
            <a:r>
              <a:rPr lang="en-US" altLang="zh-CN" sz="2000" dirty="0" smtClean="0"/>
              <a:t>, it will cause a branch. (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Can you write to the PC in 8086?</a:t>
            </a:r>
            <a:r>
              <a:rPr lang="en-US" altLang="zh-CN" sz="2000" dirty="0" smtClean="0"/>
              <a:t>); the LSB must be set to 1 to indicate the Thumb state operations (setting to 0 implies to switch to the ARM state, which will result in a fault exception in Cortex-M3)</a:t>
            </a:r>
          </a:p>
        </p:txBody>
      </p:sp>
      <p:pic>
        <p:nvPicPr>
          <p:cNvPr id="63491" name="Picture 3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9580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US" altLang="zh-CN" sz="2600" b="1" dirty="0" smtClean="0"/>
              <a:t>8.3.2 Special Registers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zh-CN" sz="2000" dirty="0" smtClean="0"/>
              <a:t>The special registers in the Cortex-M3 processor include: </a:t>
            </a:r>
          </a:p>
          <a:p>
            <a:pPr marL="465137" lvl="1" indent="0" eaLnBrk="1" hangingPunct="1"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zh-CN" sz="1600" dirty="0" smtClean="0"/>
              <a:t> Program Status Registers (PSRs)</a:t>
            </a:r>
          </a:p>
          <a:p>
            <a:pPr marL="465137" lvl="1" indent="0" eaLnBrk="1" hangingPunct="1"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zh-CN" sz="1600" dirty="0" smtClean="0"/>
              <a:t> Interrupt Mask Registers (PRIMASK, FAULTMASK, and BASEPRI)</a:t>
            </a:r>
          </a:p>
          <a:p>
            <a:pPr marL="465137" lvl="1" indent="0" eaLnBrk="1" hangingPunct="1"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zh-CN" sz="1600" dirty="0" smtClean="0"/>
              <a:t> Control Register (CONTROL)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zh-CN" sz="2000" dirty="0" smtClean="0"/>
              <a:t>Can only be accessed via </a:t>
            </a:r>
            <a:r>
              <a:rPr lang="en-US" altLang="zh-CN" sz="2000" b="1" dirty="0" smtClean="0"/>
              <a:t>MSR</a:t>
            </a:r>
            <a:r>
              <a:rPr lang="en-US" altLang="zh-CN" sz="2000" dirty="0" smtClean="0"/>
              <a:t> and </a:t>
            </a:r>
            <a:r>
              <a:rPr lang="en-US" altLang="zh-CN" sz="2000" b="1" dirty="0" smtClean="0"/>
              <a:t>MRS</a:t>
            </a:r>
            <a:r>
              <a:rPr lang="en-US" altLang="zh-CN" sz="2000" dirty="0" smtClean="0"/>
              <a:t> instructions</a:t>
            </a:r>
          </a:p>
          <a:p>
            <a:pPr marL="465137" lvl="1" indent="0" eaLnBrk="1" hangingPunct="1">
              <a:spcBef>
                <a:spcPct val="40000"/>
              </a:spcBef>
              <a:buNone/>
            </a:pPr>
            <a:r>
              <a:rPr lang="en-US" altLang="zh-CN" sz="1600" dirty="0" smtClean="0"/>
              <a:t>E.g., </a:t>
            </a:r>
          </a:p>
          <a:p>
            <a:pPr marL="465137" lvl="1" indent="0" eaLnBrk="1" hangingPunct="1">
              <a:spcBef>
                <a:spcPct val="40000"/>
              </a:spcBef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MRS &lt;</a:t>
            </a:r>
            <a:r>
              <a:rPr lang="en-US" altLang="zh-CN" sz="1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altLang="zh-CN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&gt;, &lt;</a:t>
            </a:r>
            <a:r>
              <a:rPr lang="en-US" altLang="zh-CN" sz="1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special_reg</a:t>
            </a:r>
            <a:r>
              <a:rPr lang="en-US" altLang="zh-CN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altLang="zh-CN" sz="1800" dirty="0" smtClean="0">
                <a:solidFill>
                  <a:schemeClr val="tx1"/>
                </a:solidFill>
              </a:rPr>
              <a:t>	; Read special register</a:t>
            </a:r>
          </a:p>
          <a:p>
            <a:pPr marL="465137" lvl="1" indent="0" eaLnBrk="1" hangingPunct="1">
              <a:spcBef>
                <a:spcPct val="40000"/>
              </a:spcBef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MSR &lt;</a:t>
            </a:r>
            <a:r>
              <a:rPr lang="en-US" altLang="zh-CN" sz="1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special_reg</a:t>
            </a:r>
            <a:r>
              <a:rPr lang="en-US" altLang="zh-CN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&gt;, &lt;</a:t>
            </a:r>
            <a:r>
              <a:rPr lang="en-US" altLang="zh-CN" sz="1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altLang="zh-CN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altLang="zh-CN" sz="1800" dirty="0" smtClean="0">
                <a:solidFill>
                  <a:schemeClr val="tx1"/>
                </a:solidFill>
              </a:rPr>
              <a:t>	; write to special register</a:t>
            </a:r>
          </a:p>
          <a:p>
            <a:pPr marL="465137" lvl="1" indent="0" eaLnBrk="1" hangingPunct="1">
              <a:spcBef>
                <a:spcPct val="40000"/>
              </a:spcBef>
              <a:buNone/>
            </a:pPr>
            <a:endParaRPr lang="en-US" altLang="zh-CN" sz="1800" b="1" dirty="0" smtClean="0">
              <a:solidFill>
                <a:schemeClr val="tx1"/>
              </a:solidFill>
            </a:endParaRPr>
          </a:p>
          <a:p>
            <a:pPr marL="465137" lvl="1" indent="0" eaLnBrk="1" hangingPunct="1">
              <a:spcBef>
                <a:spcPct val="40000"/>
              </a:spcBef>
              <a:buNone/>
            </a:pPr>
            <a:r>
              <a:rPr lang="en-US" altLang="zh-CN" sz="1800" b="1" dirty="0" smtClean="0">
                <a:solidFill>
                  <a:schemeClr val="tx1"/>
                </a:solidFill>
              </a:rPr>
              <a:t>Note: </a:t>
            </a:r>
            <a:r>
              <a:rPr lang="en-US" altLang="zh-CN" sz="1800" dirty="0" smtClean="0">
                <a:solidFill>
                  <a:schemeClr val="tx1"/>
                </a:solidFill>
              </a:rPr>
              <a:t>MSR and MRS cannot have memory addresses, only registers are allowed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2999" cy="38100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/>
              <a:t>8.3.2.1 Program Status Registers (PSRs)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000" dirty="0" smtClean="0"/>
              <a:t>The program status registers are subdivided into three status registers: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000" dirty="0" smtClean="0"/>
              <a:t> </a:t>
            </a:r>
            <a:r>
              <a:rPr lang="en-US" altLang="zh-CN" sz="1600" dirty="0" smtClean="0"/>
              <a:t>1. Application PSR (</a:t>
            </a:r>
            <a:r>
              <a:rPr lang="en-US" altLang="zh-CN" sz="1600" b="1" dirty="0" smtClean="0"/>
              <a:t>APSR</a:t>
            </a:r>
            <a:r>
              <a:rPr lang="en-US" altLang="zh-CN" sz="1600" dirty="0" smtClean="0"/>
              <a:t>), 2. Interrupt PSR (</a:t>
            </a:r>
            <a:r>
              <a:rPr lang="en-US" altLang="zh-CN" sz="1600" b="1" dirty="0" smtClean="0"/>
              <a:t>IPSR</a:t>
            </a:r>
            <a:r>
              <a:rPr lang="en-US" altLang="zh-CN" sz="1600" dirty="0" smtClean="0"/>
              <a:t>), 3. Execution PSR (</a:t>
            </a:r>
            <a:r>
              <a:rPr lang="en-US" altLang="zh-CN" sz="1600" b="1" dirty="0" smtClean="0"/>
              <a:t>EPSR</a:t>
            </a:r>
            <a:r>
              <a:rPr lang="en-US" altLang="zh-CN" sz="1600" dirty="0" smtClean="0"/>
              <a:t>)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endParaRPr lang="en-US" altLang="zh-CN" sz="1600" dirty="0" smtClean="0"/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endParaRPr lang="en-US" altLang="zh-CN" sz="1600" dirty="0" smtClean="0"/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000" dirty="0" smtClean="0"/>
              <a:t>When </a:t>
            </a:r>
            <a:r>
              <a:rPr lang="en-US" sz="2000" dirty="0" smtClean="0"/>
              <a:t>they are accessed as a collective item, the name </a:t>
            </a:r>
            <a:r>
              <a:rPr lang="en-US" sz="2000" dirty="0" err="1" smtClean="0"/>
              <a:t>xPSR</a:t>
            </a:r>
            <a:r>
              <a:rPr lang="en-US" sz="2000" dirty="0" smtClean="0"/>
              <a:t> is used (</a:t>
            </a:r>
            <a:r>
              <a:rPr lang="en-US" sz="2000" b="1" dirty="0" smtClean="0"/>
              <a:t>PSR</a:t>
            </a:r>
            <a:r>
              <a:rPr lang="en-US" sz="2000" dirty="0" smtClean="0"/>
              <a:t> used in program codes).</a:t>
            </a:r>
            <a:endParaRPr lang="en-US" altLang="zh-CN" sz="2000" dirty="0" smtClean="0"/>
          </a:p>
        </p:txBody>
      </p:sp>
      <p:pic>
        <p:nvPicPr>
          <p:cNvPr id="64568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8309072" cy="20574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64569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562600"/>
            <a:ext cx="8112844" cy="10668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90600"/>
            <a:ext cx="8229600" cy="528002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 smtClean="0"/>
              <a:t>8.1 Embedded System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 smtClean="0"/>
              <a:t>8.1.1 Definition</a:t>
            </a:r>
            <a:r>
              <a:rPr lang="en-US" altLang="zh-CN" sz="3500" b="1" dirty="0" smtClean="0"/>
              <a:t>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i="1" dirty="0" smtClean="0"/>
              <a:t>An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embedded system</a:t>
            </a:r>
            <a:r>
              <a:rPr lang="en-US" altLang="zh-CN" sz="2000" i="1" dirty="0" smtClean="0"/>
              <a:t> is a computer system designed to perform one or a few dedicated functions often with real-time computing constraints.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Compare: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A general-purpose computer, such as a personal computer (PC), is designed to be flexible and to meet a wide range of end-user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03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539750" y="1066800"/>
            <a:ext cx="8229600" cy="5386388"/>
          </a:xfrm>
          <a:noFill/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/>
              <a:t>EPSR</a:t>
            </a:r>
            <a:r>
              <a:rPr lang="en-US" altLang="zh-CN" sz="2000" dirty="0" smtClean="0"/>
              <a:t> and </a:t>
            </a:r>
            <a:r>
              <a:rPr lang="en-US" altLang="zh-CN" sz="2000" b="1" dirty="0" smtClean="0"/>
              <a:t>IPSR</a:t>
            </a:r>
            <a:r>
              <a:rPr lang="en-US" altLang="zh-CN" sz="2000" dirty="0" smtClean="0"/>
              <a:t> are </a:t>
            </a:r>
            <a:r>
              <a:rPr lang="en-US" altLang="zh-CN" sz="2000" dirty="0" smtClean="0">
                <a:solidFill>
                  <a:srgbClr val="006600"/>
                </a:solidFill>
              </a:rPr>
              <a:t>read-only</a:t>
            </a:r>
            <a:r>
              <a:rPr lang="en-US" altLang="zh-CN" sz="2000" dirty="0" smtClean="0"/>
              <a:t>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MRS     r0, APSR                  ; Read Flag state into R0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MRS     r0, IPSR                   ; Read Exception/Interrupt state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MRS     r0, EPSR                  ; Read Execution state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MSR     APSR, r0                  ; Write Flag state</a:t>
            </a:r>
          </a:p>
          <a:p>
            <a:pPr marL="0" indent="0" eaLnBrk="1" hangingPunct="1">
              <a:buFontTx/>
              <a:buNone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000" dirty="0" smtClean="0"/>
              <a:t>Accessing </a:t>
            </a:r>
            <a:r>
              <a:rPr lang="en-US" altLang="zh-CN" sz="2000" dirty="0" err="1" smtClean="0"/>
              <a:t>xPSR</a:t>
            </a:r>
            <a:r>
              <a:rPr lang="en-US" altLang="zh-CN" sz="2000" dirty="0" smtClean="0"/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MRS r0, PSR 	; Read the combined program status word</a:t>
            </a:r>
          </a:p>
          <a:p>
            <a:pPr marL="0" indent="0" eaLnBrk="1" hangingPunct="1"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MSR PSR, r0	; Write combined program state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2132" name="Group 36"/>
          <p:cNvGraphicFramePr>
            <a:graphicFrameLocks noGrp="1"/>
          </p:cNvGraphicFramePr>
          <p:nvPr>
            <p:ph/>
          </p:nvPr>
        </p:nvGraphicFramePr>
        <p:xfrm>
          <a:off x="381000" y="1676400"/>
          <a:ext cx="8382000" cy="4142232"/>
        </p:xfrm>
        <a:graphic>
          <a:graphicData uri="http://schemas.openxmlformats.org/drawingml/2006/table">
            <a:tbl>
              <a:tblPr/>
              <a:tblGrid>
                <a:gridCol w="2347913"/>
                <a:gridCol w="6034087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Carry/borrow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Overflow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Sticky saturation flag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ICI/IT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Interrupt-Continuable Instruction (ICI) bits, IF-THEN instruction status 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Thumb state, always 1; trying to clear this bit will cause a fault exception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Exception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Indicates which exception the processor is handling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1828800" y="1066800"/>
            <a:ext cx="553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Bit Fields in Cortex-M3 Program Status Registers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366838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smtClean="0"/>
              <a:t>8.3.2.2 PRIMASK, FAULTMASK and BASEPRI Registers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smtClean="0"/>
              <a:t>The PRIMASK, FAULTMASK, and BASEPRI registers are used to disable exceptions.</a:t>
            </a:r>
            <a:endParaRPr lang="en-US" altLang="zh-CN" sz="1800" b="1" smtClean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00200" y="2438400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Cortex-M3 Interrupt Mask Registers</a:t>
            </a:r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graphicFrame>
        <p:nvGraphicFramePr>
          <p:cNvPr id="773144" name="Group 24"/>
          <p:cNvGraphicFramePr>
            <a:graphicFrameLocks noGrp="1"/>
          </p:cNvGraphicFramePr>
          <p:nvPr/>
        </p:nvGraphicFramePr>
        <p:xfrm>
          <a:off x="457200" y="2971800"/>
          <a:ext cx="8207375" cy="3538030"/>
        </p:xfrm>
        <a:graphic>
          <a:graphicData uri="http://schemas.openxmlformats.org/drawingml/2006/table">
            <a:tbl>
              <a:tblPr/>
              <a:tblGrid>
                <a:gridCol w="1828800"/>
                <a:gridCol w="6378575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Register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PRIMASK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 1-bit register. When this is set, it allows NMI and the hard fault exception; all other interrupts and exceptions are masked; default is 0 (no masking)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FAULTMASK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 1-bit register. When this is set, it allows only the NMI, and all interrupts and fault handling exceptions are disabled; default is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BASEPRI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 register of up to 9 bits. It defines the masking priority level. When this is set, it disables all interrupts of the same or lower level (larger priority value); default is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000" dirty="0" smtClean="0"/>
              <a:t>To access the PRIMASK, FAULTMASK, and BASEPRI registers, the MRS and MSR instructions are used.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>
                <a:solidFill>
                  <a:srgbClr val="6E1C7C"/>
                </a:solidFill>
              </a:rPr>
              <a:t>            Example: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MRS     r0, BASEPRI          ; Read BASEPRI register into R0 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MRS     r0, PRIMASK          ; Read PRIMASK register into R0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MRS     r0, FAULTMASK     ; Read FAULTMASK register into R0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MSR     BASEPRI, r0           ; Write R0 into BASEPRI register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MSR     PRIMASK, r0          ; Write R0 into PRIMASK register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MSR     FAULTMASK, r0     ; Write R0 into FAULTMASK register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000" dirty="0" smtClean="0"/>
              <a:t>PRIMASK and BASEPRI are useful for temporarily disabling interrupts in timing-critical tasks; FAULTMASK is used by the OS kernel which cleans up a crashed task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000" dirty="0" smtClean="0"/>
              <a:t>The PRIMASK, FAULTMASK, and BASEPRI registers cannot be set in the user access level.</a:t>
            </a:r>
          </a:p>
        </p:txBody>
      </p:sp>
      <p:pic>
        <p:nvPicPr>
          <p:cNvPr id="68611" name="Picture 3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366838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smtClean="0"/>
              <a:t>8.3.2.3 The Control Register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smtClean="0"/>
              <a:t>The </a:t>
            </a:r>
            <a:r>
              <a:rPr lang="en-US" altLang="zh-CN" sz="1800" b="1" i="1" smtClean="0">
                <a:solidFill>
                  <a:srgbClr val="FF3300"/>
                </a:solidFill>
              </a:rPr>
              <a:t>Control register</a:t>
            </a:r>
            <a:r>
              <a:rPr lang="en-US" altLang="zh-CN" sz="1800" smtClean="0"/>
              <a:t> is used to define the privilege level and the stack pointer selection. This register has two bits.</a:t>
            </a:r>
            <a:endParaRPr lang="en-US" altLang="zh-CN" sz="1800" b="1" smtClean="0"/>
          </a:p>
        </p:txBody>
      </p:sp>
      <p:pic>
        <p:nvPicPr>
          <p:cNvPr id="6965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5" y="2612066"/>
            <a:ext cx="9029700" cy="297536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zh-CN" sz="2000" b="1" dirty="0" smtClean="0">
                <a:solidFill>
                  <a:srgbClr val="217744"/>
                </a:solidFill>
              </a:rPr>
              <a:t> CONTROL[1]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In Cortex-M3, the CONTROL[1] bit is always 0 (MSP) in handler mode. However, in the Thread mode, it can be either 0 or 1.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This bit is writable only when the core is in Thread mode and privileged.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zh-CN" sz="2000" b="1" dirty="0" smtClean="0">
                <a:solidFill>
                  <a:srgbClr val="217744"/>
                </a:solidFill>
              </a:rPr>
              <a:t> CONTROL[0]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CONTRL[0] bit is writable only in privileged level.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To access the Control register, the MRS and MSR instructions are used: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MRS     r0, CONTROL         ; Read CONTROL register into R0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MSR     CONTROL, r0         ; Write R0 into CONTROL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2239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 smtClean="0"/>
              <a:t>8.3.3 Operation Mode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Two modes and two privilege levels.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85800" y="5334000"/>
            <a:ext cx="792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133984"/>
                </a:solidFill>
              </a:rPr>
              <a:t>The operation modes determine whether the processor is running a normal program or running an exception handler.</a:t>
            </a:r>
          </a:p>
        </p:txBody>
      </p:sp>
      <p:graphicFrame>
        <p:nvGraphicFramePr>
          <p:cNvPr id="777240" name="Group 24"/>
          <p:cNvGraphicFramePr>
            <a:graphicFrameLocks noGrp="1"/>
          </p:cNvGraphicFramePr>
          <p:nvPr/>
        </p:nvGraphicFramePr>
        <p:xfrm>
          <a:off x="762000" y="2743200"/>
          <a:ext cx="7967663" cy="1781684"/>
        </p:xfrm>
        <a:graphic>
          <a:graphicData uri="http://schemas.openxmlformats.org/drawingml/2006/table">
            <a:tbl>
              <a:tblPr/>
              <a:tblGrid>
                <a:gridCol w="3165475"/>
                <a:gridCol w="2401888"/>
                <a:gridCol w="240030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Privileged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User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000"/>
                      </a:srgb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When running an exception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Handler 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When running main program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Thread 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Thread 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1828800" y="2286000"/>
            <a:ext cx="575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</a:rPr>
              <a:t>Operation Modes and Privilege Levels in Cortex-M3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533400" y="914400"/>
            <a:ext cx="82296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133984"/>
                </a:solidFill>
              </a:rPr>
              <a:t>When the processor exits reset, it is in Thread mode with privileged access level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133984"/>
                </a:solidFill>
              </a:rPr>
              <a:t>In the user access level (Thread mode), access to the System Control Space (SCS, a memory block for configuration registers and debugging components) is blocked.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133984"/>
                </a:solidFill>
              </a:rPr>
              <a:t>In the user access level, access to special registers (except the </a:t>
            </a:r>
            <a:r>
              <a:rPr lang="en-US" sz="2000" b="1" dirty="0">
                <a:solidFill>
                  <a:srgbClr val="133984"/>
                </a:solidFill>
              </a:rPr>
              <a:t>APSR</a:t>
            </a:r>
            <a:r>
              <a:rPr lang="en-US" sz="2000" dirty="0">
                <a:solidFill>
                  <a:srgbClr val="133984"/>
                </a:solidFill>
              </a:rPr>
              <a:t>) is also blocked. Fault exception will occur when trying to access SCS or special registers</a:t>
            </a:r>
            <a:endParaRPr lang="en-US" altLang="zh-CN" sz="2000" dirty="0">
              <a:solidFill>
                <a:srgbClr val="133984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133984"/>
                </a:solidFill>
              </a:rPr>
              <a:t>Software in a privileged access level can switch the program into the user access level by setting CONTROL[0]=1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133984"/>
                </a:solidFill>
              </a:rPr>
              <a:t>When an exception occurs, the processor will automatically switch to privileged state and </a:t>
            </a:r>
            <a:r>
              <a:rPr lang="en-US" sz="2000" dirty="0">
                <a:solidFill>
                  <a:srgbClr val="133984"/>
                </a:solidFill>
              </a:rPr>
              <a:t>return to the previous state when exiting the exception handler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133984"/>
                </a:solidFill>
              </a:rPr>
              <a:t>Therefore, in order to change to privileged level, a user program has to go through an exception/interrupt handler which can set the CONTROL register before returns.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90600" y="5410200"/>
            <a:ext cx="734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</a:rPr>
              <a:t>Switching of Operation Mode by Programming the Control Register or by Exceptions</a:t>
            </a:r>
          </a:p>
        </p:txBody>
      </p:sp>
      <p:graphicFrame>
        <p:nvGraphicFramePr>
          <p:cNvPr id="779267" name="Object 3"/>
          <p:cNvGraphicFramePr>
            <a:graphicFrameLocks noGrp="1" noChangeAspect="1"/>
          </p:cNvGraphicFramePr>
          <p:nvPr>
            <p:ph/>
          </p:nvPr>
        </p:nvGraphicFramePr>
        <p:xfrm>
          <a:off x="457200" y="1295400"/>
          <a:ext cx="8424863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Visio" r:id="rId3" imgW="9821573" imgH="3125011" progId="Visio.Drawing.11">
                  <p:embed/>
                </p:oleObj>
              </mc:Choice>
              <mc:Fallback>
                <p:oleObj name="Visio" r:id="rId3" imgW="9821573" imgH="312501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424863" cy="318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4800" y="2438400"/>
          <a:ext cx="8424863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Visio" r:id="rId3" imgW="8837173" imgH="3827417" progId="Visio.Drawing.11">
                  <p:embed/>
                </p:oleObj>
              </mc:Choice>
              <mc:Fallback>
                <p:oleObj name="Visio" r:id="rId3" imgW="8837173" imgH="382741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8424863" cy="331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15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55000" cy="50657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000" b="1" dirty="0" smtClean="0"/>
              <a:t>When the Control register[0] = 0, </a:t>
            </a:r>
            <a:r>
              <a:rPr lang="en-US" altLang="zh-CN" sz="2000" dirty="0" smtClean="0"/>
              <a:t>only the processor mode changes when an exception takes place. </a:t>
            </a:r>
          </a:p>
        </p:txBody>
      </p:sp>
      <p:graphicFrame>
        <p:nvGraphicFramePr>
          <p:cNvPr id="780294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3352800"/>
          <a:ext cx="966788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Visio" r:id="rId5" imgW="966295" imgH="1237053" progId="Visio.Drawing.11">
                  <p:embed/>
                </p:oleObj>
              </mc:Choice>
              <mc:Fallback>
                <p:oleObj name="Visio" r:id="rId5" imgW="966295" imgH="123705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52800"/>
                        <a:ext cx="966788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3"/>
          <p:cNvSpPr>
            <a:spLocks noChangeArrowheads="1"/>
          </p:cNvSpPr>
          <p:nvPr/>
        </p:nvSpPr>
        <p:spPr bwMode="auto">
          <a:xfrm>
            <a:off x="2362200" y="6096000"/>
            <a:ext cx="437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</a:rPr>
              <a:t>Switching Processor Mode at Interrupt</a:t>
            </a:r>
          </a:p>
        </p:txBody>
      </p:sp>
      <p:sp>
        <p:nvSpPr>
          <p:cNvPr id="6159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780297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00400" y="4038600"/>
          <a:ext cx="11620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name="Visio" r:id="rId7" imgW="1161896" imgH="758081" progId="Visio.Drawing.11">
                  <p:embed/>
                </p:oleObj>
              </mc:Choice>
              <mc:Fallback>
                <p:oleObj name="Visio" r:id="rId7" imgW="1161896" imgH="75808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38600"/>
                        <a:ext cx="11620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00" name="Object 12"/>
          <p:cNvGraphicFramePr>
            <a:graphicFrameLocks noChangeAspect="1"/>
          </p:cNvGraphicFramePr>
          <p:nvPr/>
        </p:nvGraphicFramePr>
        <p:xfrm>
          <a:off x="4648200" y="4038600"/>
          <a:ext cx="1352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name="Visio" r:id="rId9" imgW="1352726" imgH="747631" progId="Visio.Drawing.11">
                  <p:embed/>
                </p:oleObj>
              </mc:Choice>
              <mc:Fallback>
                <p:oleObj name="Visio" r:id="rId9" imgW="1352726" imgH="747631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1352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01" name="Object 13"/>
          <p:cNvGraphicFramePr>
            <a:graphicFrameLocks noChangeAspect="1"/>
          </p:cNvGraphicFramePr>
          <p:nvPr/>
        </p:nvGraphicFramePr>
        <p:xfrm>
          <a:off x="5638800" y="2286000"/>
          <a:ext cx="9667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4" name="Visio" r:id="rId11" imgW="966295" imgH="1158675" progId="Visio.Drawing.11">
                  <p:embed/>
                </p:oleObj>
              </mc:Choice>
              <mc:Fallback>
                <p:oleObj name="Visio" r:id="rId11" imgW="966295" imgH="1158675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86000"/>
                        <a:ext cx="9667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02" name="Object 14"/>
          <p:cNvGraphicFramePr>
            <a:graphicFrameLocks noChangeAspect="1"/>
          </p:cNvGraphicFramePr>
          <p:nvPr/>
        </p:nvGraphicFramePr>
        <p:xfrm>
          <a:off x="1219200" y="4495800"/>
          <a:ext cx="1843088" cy="4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5" name="Visio" r:id="rId13" imgW="1843680" imgH="43978" progId="Visio.Drawing.11">
                  <p:embed/>
                </p:oleObj>
              </mc:Choice>
              <mc:Fallback>
                <p:oleObj name="Visio" r:id="rId13" imgW="1843680" imgH="43978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95800"/>
                        <a:ext cx="1843088" cy="4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03" name="Object 15"/>
          <p:cNvGraphicFramePr>
            <a:graphicFrameLocks noChangeAspect="1"/>
          </p:cNvGraphicFramePr>
          <p:nvPr/>
        </p:nvGraphicFramePr>
        <p:xfrm>
          <a:off x="2971800" y="3429000"/>
          <a:ext cx="3825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Visio" r:id="rId15" imgW="382962" imgH="1123841" progId="Visio.Drawing.11">
                  <p:embed/>
                </p:oleObj>
              </mc:Choice>
              <mc:Fallback>
                <p:oleObj name="Visio" r:id="rId15" imgW="382962" imgH="1123841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29000"/>
                        <a:ext cx="38258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04" name="Object 16"/>
          <p:cNvGraphicFramePr>
            <a:graphicFrameLocks noChangeAspect="1"/>
          </p:cNvGraphicFramePr>
          <p:nvPr/>
        </p:nvGraphicFramePr>
        <p:xfrm>
          <a:off x="3276600" y="3429000"/>
          <a:ext cx="2563813" cy="4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Visio" r:id="rId17" imgW="2563630" imgH="43978" progId="Visio.Drawing.11">
                  <p:embed/>
                </p:oleObj>
              </mc:Choice>
              <mc:Fallback>
                <p:oleObj name="Visio" r:id="rId17" imgW="2563630" imgH="43978" progId="Visio.Drawing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429000"/>
                        <a:ext cx="2563813" cy="4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05" name="Object 17"/>
          <p:cNvGraphicFramePr>
            <a:graphicFrameLocks noChangeAspect="1"/>
          </p:cNvGraphicFramePr>
          <p:nvPr/>
        </p:nvGraphicFramePr>
        <p:xfrm>
          <a:off x="5791200" y="3429000"/>
          <a:ext cx="42386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Visio" r:id="rId19" imgW="424597" imgH="1123841" progId="Visio.Drawing.11">
                  <p:embed/>
                </p:oleObj>
              </mc:Choice>
              <mc:Fallback>
                <p:oleObj name="Visio" r:id="rId19" imgW="424597" imgH="1123841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29000"/>
                        <a:ext cx="423863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06" name="Object 18"/>
          <p:cNvGraphicFramePr>
            <a:graphicFrameLocks noChangeAspect="1"/>
          </p:cNvGraphicFramePr>
          <p:nvPr/>
        </p:nvGraphicFramePr>
        <p:xfrm>
          <a:off x="6172200" y="4495800"/>
          <a:ext cx="2024063" cy="4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Visio" r:id="rId21" imgW="2023668" imgH="47026" progId="Visio.Drawing.11">
                  <p:embed/>
                </p:oleObj>
              </mc:Choice>
              <mc:Fallback>
                <p:oleObj name="Visio" r:id="rId21" imgW="2023668" imgH="47026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95800"/>
                        <a:ext cx="2024063" cy="4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14400"/>
            <a:ext cx="8229600" cy="568325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smtClean="0"/>
              <a:t>8.1.2 History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In the 1930–40s, computers were sometimes dedicated to a single task, but were far too large and expensive.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One of the first recognizably modern embedded systems was the </a:t>
            </a:r>
            <a:r>
              <a:rPr lang="en-US" altLang="zh-CN" sz="2000" smtClean="0">
                <a:solidFill>
                  <a:srgbClr val="FF3300"/>
                </a:solidFill>
              </a:rPr>
              <a:t>Apollo Guidance Computer</a:t>
            </a:r>
            <a:r>
              <a:rPr lang="en-US" altLang="zh-CN" sz="2000" smtClean="0"/>
              <a:t>, developed by Charles Stark Draper at the MIT.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The first microprocessor, the </a:t>
            </a:r>
            <a:r>
              <a:rPr lang="en-US" altLang="zh-CN" sz="2000" smtClean="0">
                <a:solidFill>
                  <a:srgbClr val="FF3300"/>
                </a:solidFill>
              </a:rPr>
              <a:t>Intel 4004</a:t>
            </a:r>
            <a:r>
              <a:rPr lang="en-US" altLang="zh-CN" sz="2000" smtClean="0"/>
              <a:t>, was designed for calculators and other small systems.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By the mid-1980s, most of the common previously external system components had been integrated into the same chip.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The integration of microcontrollers has increased the applications for which traditionally a computer would not. </a:t>
            </a:r>
          </a:p>
        </p:txBody>
      </p:sp>
      <p:pic>
        <p:nvPicPr>
          <p:cNvPr id="50179" name="Picture 3" descr="$(VS]DOQ`ROISZMA{AI~V1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886200"/>
            <a:ext cx="1295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81000" y="2209800"/>
          <a:ext cx="8353425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" name="Visio" r:id="rId3" imgW="8837173" imgH="3827417" progId="Visio.Drawing.11">
                  <p:embed/>
                </p:oleObj>
              </mc:Choice>
              <mc:Fallback>
                <p:oleObj name="Visio" r:id="rId3" imgW="8837173" imgH="382741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8353425" cy="361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50657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000" b="1" dirty="0" smtClean="0"/>
              <a:t>When the Control register[0] = 1, </a:t>
            </a:r>
            <a:r>
              <a:rPr lang="en-US" altLang="zh-CN" sz="2000" dirty="0" smtClean="0"/>
              <a:t>both processor mode and access level change when an exception takes place.</a:t>
            </a:r>
          </a:p>
        </p:txBody>
      </p:sp>
      <p:graphicFrame>
        <p:nvGraphicFramePr>
          <p:cNvPr id="78131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52600" y="3352800"/>
          <a:ext cx="966788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Visio" r:id="rId5" imgW="966295" imgH="1237053" progId="Visio.Drawing.11">
                  <p:embed/>
                </p:oleObj>
              </mc:Choice>
              <mc:Fallback>
                <p:oleObj name="Visio" r:id="rId5" imgW="966295" imgH="123705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966788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1447800" y="6172200"/>
            <a:ext cx="650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</a:rPr>
              <a:t>Switching Processor Mode and Privilege Level at Interrupt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781321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6600" y="4038600"/>
          <a:ext cx="11620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Visio" r:id="rId7" imgW="1161896" imgH="758081" progId="Visio.Drawing.11">
                  <p:embed/>
                </p:oleObj>
              </mc:Choice>
              <mc:Fallback>
                <p:oleObj name="Visio" r:id="rId7" imgW="1161896" imgH="75808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11620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24" name="Object 12"/>
          <p:cNvGraphicFramePr>
            <a:graphicFrameLocks noChangeAspect="1"/>
          </p:cNvGraphicFramePr>
          <p:nvPr/>
        </p:nvGraphicFramePr>
        <p:xfrm>
          <a:off x="4648200" y="4038600"/>
          <a:ext cx="1352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Visio" r:id="rId9" imgW="1352726" imgH="747631" progId="Visio.Drawing.11">
                  <p:embed/>
                </p:oleObj>
              </mc:Choice>
              <mc:Fallback>
                <p:oleObj name="Visio" r:id="rId9" imgW="1352726" imgH="747631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1352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25" name="Object 13"/>
          <p:cNvGraphicFramePr>
            <a:graphicFrameLocks noChangeAspect="1"/>
          </p:cNvGraphicFramePr>
          <p:nvPr/>
        </p:nvGraphicFramePr>
        <p:xfrm>
          <a:off x="5334000" y="2286000"/>
          <a:ext cx="9667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Visio" r:id="rId11" imgW="966295" imgH="1158675" progId="Visio.Drawing.11">
                  <p:embed/>
                </p:oleObj>
              </mc:Choice>
              <mc:Fallback>
                <p:oleObj name="Visio" r:id="rId11" imgW="966295" imgH="1158675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9667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25525"/>
            <a:ext cx="8229600" cy="514667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 smtClean="0"/>
              <a:t>8.3.4 Vector Tables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000" dirty="0" smtClean="0"/>
              <a:t>The </a:t>
            </a:r>
            <a:r>
              <a:rPr lang="en-US" altLang="zh-CN" sz="2000" b="1" i="1" dirty="0" smtClean="0">
                <a:solidFill>
                  <a:srgbClr val="FF3300"/>
                </a:solidFill>
              </a:rPr>
              <a:t>vector table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is an array of word data, with each representing the starting address of the ISR for one exception/interrupt type.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000" dirty="0" smtClean="0"/>
              <a:t>The base address of the vector table is </a:t>
            </a:r>
            <a:r>
              <a:rPr lang="en-US" altLang="zh-CN" sz="2000" dirty="0" err="1" smtClean="0"/>
              <a:t>relocatable</a:t>
            </a:r>
            <a:r>
              <a:rPr lang="en-US" altLang="zh-CN" sz="2000" dirty="0" smtClean="0"/>
              <a:t> (set the relocation register in the NVIC); initially, the base address is 0x0.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>
                <a:solidFill>
                  <a:srgbClr val="7F4D78"/>
                </a:solidFill>
              </a:rPr>
              <a:t>           Example: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The reset is exception type 1. The address of the reset vector is 1 times 4, which equals 0x00000004; and NMI vector (type 2) is located in 2 * 4 = 0x00000008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The word stored at address 0x00000000 is used as the starting value for the MSP.</a:t>
            </a:r>
          </a:p>
        </p:txBody>
      </p:sp>
      <p:pic>
        <p:nvPicPr>
          <p:cNvPr id="73731" name="Picture 3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514600" y="1066800"/>
            <a:ext cx="395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</a:rPr>
              <a:t>Vector Table Definition After Reset</a:t>
            </a:r>
          </a:p>
        </p:txBody>
      </p:sp>
      <p:graphicFrame>
        <p:nvGraphicFramePr>
          <p:cNvPr id="783434" name="Group 74"/>
          <p:cNvGraphicFramePr>
            <a:graphicFrameLocks noGrp="1"/>
          </p:cNvGraphicFramePr>
          <p:nvPr>
            <p:ph/>
          </p:nvPr>
        </p:nvGraphicFramePr>
        <p:xfrm>
          <a:off x="457200" y="1600200"/>
          <a:ext cx="8229600" cy="509066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Exception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Offset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Exception 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195"/>
                      </a:srgbClr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SYSTICK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PendSV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Reserved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Debug 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SVC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7-10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0x1C-0x28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Reserved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Usage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Bus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MemManage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0x0C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Hard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195"/>
                      </a:srgbClr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Reset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Starting value of the MSP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90600"/>
            <a:ext cx="8229600" cy="560705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3000" b="1" dirty="0" smtClean="0"/>
              <a:t>8.3.5 Stack Memory Operations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 smtClean="0"/>
              <a:t>8.3.5.1 Basic Operations of the Stack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/>
              <a:t>Multiple registers can be pushed and popped in one instruction:</a:t>
            </a:r>
          </a:p>
          <a:p>
            <a:pPr marL="465137" lvl="1" indent="0" eaLnBrk="1" hangingPunct="1">
              <a:spcBef>
                <a:spcPct val="50000"/>
              </a:spcBef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PUSH </a:t>
            </a:r>
            <a:r>
              <a:rPr lang="en-US" altLang="zh-CN" sz="1800" i="1" dirty="0" err="1" smtClean="0">
                <a:solidFill>
                  <a:schemeClr val="tx1"/>
                </a:solidFill>
              </a:rPr>
              <a:t>reglist</a:t>
            </a:r>
            <a:r>
              <a:rPr lang="en-US" altLang="zh-CN" sz="1800" i="1" dirty="0" smtClean="0">
                <a:solidFill>
                  <a:schemeClr val="tx1"/>
                </a:solidFill>
              </a:rPr>
              <a:t>		</a:t>
            </a:r>
            <a:r>
              <a:rPr lang="en-US" altLang="zh-CN" sz="1800" dirty="0" smtClean="0">
                <a:solidFill>
                  <a:schemeClr val="tx1"/>
                </a:solidFill>
              </a:rPr>
              <a:t>; push the large numbered registers first</a:t>
            </a:r>
          </a:p>
          <a:p>
            <a:pPr marL="465137" lvl="1" indent="0" eaLnBrk="1" hangingPunct="1">
              <a:spcBef>
                <a:spcPct val="50000"/>
              </a:spcBef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POP </a:t>
            </a:r>
            <a:r>
              <a:rPr lang="en-US" altLang="zh-CN" sz="1800" i="1" dirty="0" err="1" smtClean="0">
                <a:solidFill>
                  <a:schemeClr val="tx1"/>
                </a:solidFill>
              </a:rPr>
              <a:t>reglist</a:t>
            </a:r>
            <a:r>
              <a:rPr lang="en-US" altLang="zh-CN" sz="1800" i="1" dirty="0" smtClean="0">
                <a:solidFill>
                  <a:schemeClr val="tx1"/>
                </a:solidFill>
              </a:rPr>
              <a:t>		</a:t>
            </a:r>
            <a:r>
              <a:rPr lang="en-US" altLang="zh-CN" sz="1800" dirty="0" smtClean="0">
                <a:solidFill>
                  <a:schemeClr val="tx1"/>
                </a:solidFill>
              </a:rPr>
              <a:t>; pop the low numbered registers first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/>
              <a:t>Using PUSH and POP to return from subroutine </a:t>
            </a: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PUSH       {R0-R7,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LR</a:t>
            </a:r>
            <a:r>
              <a:rPr lang="en-US" altLang="zh-CN" sz="1800" dirty="0" smtClean="0">
                <a:solidFill>
                  <a:schemeClr val="tx1"/>
                </a:solidFill>
              </a:rPr>
              <a:t>}       ; Save registers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…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POP         {R0-R7,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PC</a:t>
            </a:r>
            <a:r>
              <a:rPr lang="en-US" altLang="zh-CN" sz="1800" dirty="0" smtClean="0">
                <a:solidFill>
                  <a:schemeClr val="tx1"/>
                </a:solidFill>
              </a:rPr>
              <a:t>}     ; Restore registers</a:t>
            </a:r>
          </a:p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 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04800" y="2590800"/>
          <a:ext cx="8569325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Visio" r:id="rId3" imgW="9949193" imgH="3143359" progId="Visio.Drawing.11">
                  <p:embed/>
                </p:oleObj>
              </mc:Choice>
              <mc:Fallback>
                <p:oleObj name="Visio" r:id="rId3" imgW="9949193" imgH="314335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90800"/>
                        <a:ext cx="8569325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268413"/>
            <a:ext cx="8407400" cy="506571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/>
              <a:t>8.3.5.2 Cortex-M3 Stack Implementation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/>
              <a:t>The stack pointer (SP) points to the last data pushed to the stack memory, and the SP decrements first in a new </a:t>
            </a:r>
            <a:r>
              <a:rPr lang="en-US" altLang="zh-CN" sz="1800" dirty="0" smtClean="0">
                <a:solidFill>
                  <a:srgbClr val="FF3300"/>
                </a:solidFill>
              </a:rPr>
              <a:t>PUSH operation</a:t>
            </a:r>
            <a:r>
              <a:rPr lang="en-US" altLang="zh-CN" sz="1800" dirty="0" smtClean="0"/>
              <a:t>.</a:t>
            </a:r>
          </a:p>
        </p:txBody>
      </p:sp>
      <p:graphicFrame>
        <p:nvGraphicFramePr>
          <p:cNvPr id="78848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" y="3792538"/>
          <a:ext cx="3873500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Visio" r:id="rId5" imgW="5068170" imgH="1858992" progId="Visio.Drawing.11">
                  <p:embed/>
                </p:oleObj>
              </mc:Choice>
              <mc:Fallback>
                <p:oleObj name="Visio" r:id="rId5" imgW="5068170" imgH="1858992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92538"/>
                        <a:ext cx="3873500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2286000" y="6019800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Cortex-M3 Stack PUSH Implementation</a:t>
            </a: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78848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88000" y="3581400"/>
          <a:ext cx="3556000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Visio" r:id="rId7" imgW="3555514" imgH="2383971" progId="Visio.Drawing.11">
                  <p:embed/>
                </p:oleObj>
              </mc:Choice>
              <mc:Fallback>
                <p:oleObj name="Visio" r:id="rId7" imgW="3555514" imgH="238397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3581400"/>
                        <a:ext cx="3556000" cy="238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509" name="Object 5"/>
          <p:cNvGraphicFramePr>
            <a:graphicFrameLocks noChangeAspect="1"/>
          </p:cNvGraphicFramePr>
          <p:nvPr/>
        </p:nvGraphicFramePr>
        <p:xfrm>
          <a:off x="228600" y="2743200"/>
          <a:ext cx="8353425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Visio" r:id="rId3" imgW="9349812" imgH="2495441" progId="Visio.Drawing.11">
                  <p:embed/>
                </p:oleObj>
              </mc:Choice>
              <mc:Fallback>
                <p:oleObj name="Visio" r:id="rId3" imgW="9349812" imgH="249544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8353425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268413"/>
            <a:ext cx="8483600" cy="50657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For POP operations</a:t>
            </a:r>
            <a:r>
              <a:rPr lang="en-US" altLang="zh-CN" sz="1800" dirty="0" smtClean="0"/>
              <a:t>, the data is read from the memory location pointer by SP, then the stack pointer is incremented. The contents in the memory location are unchanged.</a:t>
            </a:r>
          </a:p>
        </p:txBody>
      </p:sp>
      <p:graphicFrame>
        <p:nvGraphicFramePr>
          <p:cNvPr id="921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24400" y="3352800"/>
          <a:ext cx="7635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Visio" r:id="rId5" imgW="763755" imgH="997567" progId="Visio.Drawing.11">
                  <p:embed/>
                </p:oleObj>
              </mc:Choice>
              <mc:Fallback>
                <p:oleObj name="Visio" r:id="rId5" imgW="763755" imgH="997567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2800"/>
                        <a:ext cx="76358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438400" y="6172200"/>
            <a:ext cx="427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Cortex-M3 Stack POP Implementation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789513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43600" y="2819400"/>
          <a:ext cx="29591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Visio" r:id="rId7" imgW="2959603" imgH="2455817" progId="Visio.Drawing.11">
                  <p:embed/>
                </p:oleObj>
              </mc:Choice>
              <mc:Fallback>
                <p:oleObj name="Visio" r:id="rId7" imgW="2959603" imgH="2455817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19400"/>
                        <a:ext cx="295910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381000" y="990600"/>
            <a:ext cx="8207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133984"/>
                </a:solidFill>
              </a:rPr>
              <a:t>8.3.5.3 The Two-Stack Model in the Cortex-M3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133984"/>
                </a:solidFill>
              </a:rPr>
              <a:t>The Cortex-M3 has two stack pointers: the Main Stack Pointer (MSP) and the Process Stack Pointer (PSP).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133984"/>
                </a:solidFill>
              </a:rPr>
              <a:t>The SP register to be used is controlled by the Control register bit 1.</a:t>
            </a: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762000" y="2743200"/>
          <a:ext cx="7164388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Visio" r:id="rId3" imgW="8837173" imgH="3827417" progId="Visio.Drawing.11">
                  <p:embed/>
                </p:oleObj>
              </mc:Choice>
              <mc:Fallback>
                <p:oleObj name="Visio" r:id="rId3" imgW="8837173" imgH="382741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7164388" cy="323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990600" y="61722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Control [1] = 0: Both Thread Level and Handler Use Main Stack</a:t>
            </a:r>
          </a:p>
        </p:txBody>
      </p:sp>
      <p:sp>
        <p:nvSpPr>
          <p:cNvPr id="10250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  <p:graphicFrame>
        <p:nvGraphicFramePr>
          <p:cNvPr id="790534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05000" y="3657600"/>
          <a:ext cx="966788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Visio" r:id="rId5" imgW="966295" imgH="1237053" progId="Visio.Drawing.11">
                  <p:embed/>
                </p:oleObj>
              </mc:Choice>
              <mc:Fallback>
                <p:oleObj name="Visio" r:id="rId5" imgW="966295" imgH="123705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966788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3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00400" y="4419600"/>
          <a:ext cx="11620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Visio" r:id="rId7" imgW="1161896" imgH="758081" progId="Visio.Drawing.11">
                  <p:embed/>
                </p:oleObj>
              </mc:Choice>
              <mc:Fallback>
                <p:oleObj name="Visio" r:id="rId7" imgW="1161896" imgH="758081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19600"/>
                        <a:ext cx="11620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39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43400" y="4419600"/>
          <a:ext cx="1352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Visio" r:id="rId9" imgW="1352726" imgH="747631" progId="Visio.Drawing.11">
                  <p:embed/>
                </p:oleObj>
              </mc:Choice>
              <mc:Fallback>
                <p:oleObj name="Visio" r:id="rId9" imgW="1352726" imgH="747631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19600"/>
                        <a:ext cx="1352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05400" y="2667000"/>
          <a:ext cx="9667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Visio" r:id="rId11" imgW="966295" imgH="1158675" progId="Visio.Drawing.11">
                  <p:embed/>
                </p:oleObj>
              </mc:Choice>
              <mc:Fallback>
                <p:oleObj name="Visio" r:id="rId11" imgW="966295" imgH="1158675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9667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373688"/>
            <a:ext cx="8229600" cy="968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000" dirty="0" smtClean="0"/>
              <a:t>The automatic stacking and </a:t>
            </a:r>
            <a:r>
              <a:rPr lang="en-US" altLang="zh-CN" sz="2000" dirty="0" err="1" smtClean="0"/>
              <a:t>unstacking</a:t>
            </a:r>
            <a:r>
              <a:rPr lang="en-US" altLang="zh-CN" sz="2000" dirty="0" smtClean="0"/>
              <a:t> mechanism will use PSP; whereas stack operations inside the handler will use MSP.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323850" y="4724400"/>
            <a:ext cx="882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Control[1] = 1: Thread Level Uses Process Stack and Handler Uses Main Stack</a:t>
            </a:r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1066800" y="1066800"/>
          <a:ext cx="7164388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Visio" r:id="rId3" imgW="8837042" imgH="3827564" progId="Visio.Drawing.11">
                  <p:embed/>
                </p:oleObj>
              </mc:Choice>
              <mc:Fallback>
                <p:oleObj name="Visio" r:id="rId3" imgW="8837042" imgH="382756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164388" cy="323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1559" name="Object 7"/>
          <p:cNvGraphicFramePr>
            <a:graphicFrameLocks noChangeAspect="1"/>
          </p:cNvGraphicFramePr>
          <p:nvPr/>
        </p:nvGraphicFramePr>
        <p:xfrm>
          <a:off x="2819400" y="1963738"/>
          <a:ext cx="96678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Visio" r:id="rId5" imgW="966295" imgH="1237053" progId="Visio.Drawing.11">
                  <p:embed/>
                </p:oleObj>
              </mc:Choice>
              <mc:Fallback>
                <p:oleObj name="Visio" r:id="rId5" imgW="966295" imgH="1237053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63738"/>
                        <a:ext cx="966788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1560" name="Object 8"/>
          <p:cNvGraphicFramePr>
            <a:graphicFrameLocks noChangeAspect="1"/>
          </p:cNvGraphicFramePr>
          <p:nvPr/>
        </p:nvGraphicFramePr>
        <p:xfrm>
          <a:off x="3505200" y="2743200"/>
          <a:ext cx="11620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Visio" r:id="rId7" imgW="1161896" imgH="758081" progId="Visio.Drawing.11">
                  <p:embed/>
                </p:oleObj>
              </mc:Choice>
              <mc:Fallback>
                <p:oleObj name="Visio" r:id="rId7" imgW="1161896" imgH="758081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43200"/>
                        <a:ext cx="11620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1561" name="Object 9"/>
          <p:cNvGraphicFramePr>
            <a:graphicFrameLocks noChangeAspect="1"/>
          </p:cNvGraphicFramePr>
          <p:nvPr/>
        </p:nvGraphicFramePr>
        <p:xfrm>
          <a:off x="4648200" y="2743200"/>
          <a:ext cx="1352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8" name="Visio" r:id="rId9" imgW="1352726" imgH="747631" progId="Visio.Drawing.11">
                  <p:embed/>
                </p:oleObj>
              </mc:Choice>
              <mc:Fallback>
                <p:oleObj name="Visio" r:id="rId9" imgW="1352726" imgH="74763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43200"/>
                        <a:ext cx="1352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1562" name="Object 10"/>
          <p:cNvGraphicFramePr>
            <a:graphicFrameLocks noChangeAspect="1"/>
          </p:cNvGraphicFramePr>
          <p:nvPr/>
        </p:nvGraphicFramePr>
        <p:xfrm>
          <a:off x="5410200" y="990600"/>
          <a:ext cx="9667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Visio" r:id="rId11" imgW="966295" imgH="1158675" progId="Visio.Drawing.11">
                  <p:embed/>
                </p:oleObj>
              </mc:Choice>
              <mc:Fallback>
                <p:oleObj name="Visio" r:id="rId11" imgW="966295" imgH="1158675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9667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b="1" dirty="0" smtClean="0"/>
              <a:t>8.3.5.4 Reset Sequence</a:t>
            </a:r>
          </a:p>
          <a:p>
            <a:pPr marL="0" indent="0" eaLnBrk="1" hangingPunct="1">
              <a:buFontTx/>
              <a:buNone/>
            </a:pPr>
            <a:endParaRPr lang="en-US" altLang="zh-CN" b="1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200" dirty="0" smtClean="0"/>
              <a:t>After the processor exits reset, it will read two words from memory: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2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200" dirty="0" smtClean="0"/>
              <a:t>1. Address 0x00000000: default value of R13 (MSP)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200" dirty="0" smtClean="0"/>
              <a:t>2. Address 0x00000004: Reset vector (the starting address of startup program; LSB should be set to 1 to indicate Thumb state)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4876800"/>
            <a:ext cx="8229600" cy="14049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000" smtClean="0"/>
              <a:t>The vector table starts after the initial SP value. In the Cortex-M3, vector addresses in the vector table should have their LSB set to 1 to indicate that they are Thumb code.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581400" y="37338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Reset Sequence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152400" y="1219200"/>
          <a:ext cx="87852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Visio" r:id="rId3" imgW="9790457" imgH="2269018" progId="Visio.Drawing.11">
                  <p:embed/>
                </p:oleObj>
              </mc:Choice>
              <mc:Fallback>
                <p:oleObj name="Visio" r:id="rId3" imgW="9790457" imgH="226901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785225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3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600" b="1" smtClean="0"/>
              <a:t>8.1.3 Characteristics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1. Embedded systems are designed to do some specific task.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Some also have real-time performance constraints that must be met; others may have low or no performance requirements.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2. Many embedded systems consist of small, computerized parts within a larger device that serves a more general purpose. 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3. The program instructions written for embedded systems are referred to as firmware, and are stored in read-only memory or Flash memory chips.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623728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Initial Stack Pointer Value and Initial Program Counter (PC) Value Example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157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794628" name="Object 4"/>
          <p:cNvGraphicFramePr>
            <a:graphicFrameLocks noChangeAspect="1"/>
          </p:cNvGraphicFramePr>
          <p:nvPr/>
        </p:nvGraphicFramePr>
        <p:xfrm>
          <a:off x="152400" y="990600"/>
          <a:ext cx="5867400" cy="510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Visio" r:id="rId3" imgW="5004088" imgH="4547181" progId="Visio.Drawing.11">
                  <p:embed/>
                </p:oleObj>
              </mc:Choice>
              <mc:Fallback>
                <p:oleObj name="Visio" r:id="rId3" imgW="5004088" imgH="454718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5867400" cy="510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2819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33984"/>
                </a:solidFill>
              </a:rPr>
              <a:t>Assume that the stack memory range from 0x20007C00 to 0x20007FFF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8~`0GT_6{SK9R{L395}%%@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3200400"/>
            <a:ext cx="2943225" cy="32766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13556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100" b="1" smtClean="0"/>
              <a:t>8.1.4 </a:t>
            </a:r>
            <a:r>
              <a:rPr lang="en-US" altLang="zh-CN" sz="2600" b="1" smtClean="0"/>
              <a:t>Application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Embedded systems span all aspects of modern life and there are many examples of their use.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2000" smtClean="0"/>
              <a:t>Telecommunications systems employ numerous embedded systems from telephone switches for the network to mobile phones at the end-user. 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2000" smtClean="0"/>
              <a:t>Consumer electronics include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 personal digital assistants (PDAs), 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mp3 players, mobile phones 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and videogame consoles.</a:t>
            </a:r>
            <a:r>
              <a:rPr lang="en-US" altLang="zh-CN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zh-CN" sz="2000" dirty="0" smtClean="0"/>
              <a:t>Transportation systems from flight to automobiles increasingly use embedded systems. </a:t>
            </a:r>
          </a:p>
          <a:p>
            <a:pPr marL="0" indent="0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zh-CN" sz="2000" dirty="0" smtClean="0"/>
              <a:t>New airplanes contain advanced avionics such as inertial guidance systems and GPS receivers that also have considerable safety requirements.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</p:txBody>
      </p:sp>
      <p:pic>
        <p:nvPicPr>
          <p:cNvPr id="53251" name="Picture 3" descr="dglxass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0"/>
            <a:ext cx="14192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8077200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altLang="zh-CN" sz="2000">
                <a:solidFill>
                  <a:srgbClr val="133984"/>
                </a:solidFill>
              </a:rPr>
              <a:t>Various electric motors — brushless DC motors, induction motors and DC motors — are using electric/electronic motor controllers.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133984"/>
              </a:solidFill>
            </a:endParaRPr>
          </a:p>
        </p:txBody>
      </p:sp>
      <p:pic>
        <p:nvPicPr>
          <p:cNvPr id="53253" name="Picture 5" descr="Z1QHN@F`N%NNH]WHO{24UZ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2647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smtClean="0"/>
              <a:t>8.1.5 Processors in Embedded Systems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Embedded processors can be broken into two broad categories: ordinary </a:t>
            </a:r>
            <a:r>
              <a:rPr lang="en-US" altLang="zh-CN" sz="2000" b="1" i="1" smtClean="0">
                <a:solidFill>
                  <a:srgbClr val="FF3300"/>
                </a:solidFill>
              </a:rPr>
              <a:t>microprocessors</a:t>
            </a:r>
            <a:r>
              <a:rPr lang="en-US" altLang="zh-CN" sz="2000" smtClean="0"/>
              <a:t> (μP) and </a:t>
            </a:r>
            <a:r>
              <a:rPr lang="en-US" altLang="zh-CN" sz="2000" b="1" i="1" smtClean="0">
                <a:solidFill>
                  <a:srgbClr val="FF3300"/>
                </a:solidFill>
              </a:rPr>
              <a:t>microcontrollers</a:t>
            </a:r>
            <a:r>
              <a:rPr lang="en-US" altLang="zh-CN" sz="2000" smtClean="0"/>
              <a:t> (μC).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1. A fairly large number of basic CPU architectures are used.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Von Neumann as well as Harvard architectures.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RISC as well as non-RISC and VLIW.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2. Word lengths vary from 4-bit to 64-bits and beyond (mainly in DSP processors).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3. Most architectures come in a large number of different variants and shapes.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911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 smtClean="0">
                <a:solidFill>
                  <a:srgbClr val="7F4D78"/>
                </a:solidFill>
                <a:latin typeface="Corbel" pitchFamily="34" charset="0"/>
              </a:rPr>
              <a:t>ARM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ARM, a company was known as the </a:t>
            </a:r>
            <a:r>
              <a:rPr lang="en-US" altLang="zh-CN" sz="2000" b="1" i="1" smtClean="0">
                <a:solidFill>
                  <a:srgbClr val="FF3300"/>
                </a:solidFill>
              </a:rPr>
              <a:t>Advanced RISC 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i="1" smtClean="0">
                <a:solidFill>
                  <a:srgbClr val="FF3300"/>
                </a:solidFill>
              </a:rPr>
              <a:t>Machine</a:t>
            </a:r>
            <a:r>
              <a:rPr lang="en-US" altLang="zh-CN" sz="2000" smtClean="0"/>
              <a:t>, and before that as the </a:t>
            </a:r>
            <a:r>
              <a:rPr lang="en-US" altLang="zh-CN" sz="2000" i="1" smtClean="0"/>
              <a:t>Acorn RISC Machine</a:t>
            </a:r>
            <a:r>
              <a:rPr lang="en-US" altLang="zh-CN" sz="2000" smtClean="0"/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As of </a:t>
            </a:r>
            <a:r>
              <a:rPr lang="en-US" altLang="zh-CN" sz="2000" smtClean="0">
                <a:latin typeface="Corbel" pitchFamily="34" charset="0"/>
              </a:rPr>
              <a:t>2007</a:t>
            </a:r>
            <a:r>
              <a:rPr lang="en-US" altLang="zh-CN" sz="2000" smtClean="0"/>
              <a:t>, about 98 percent of the more than one billion mobile phones sold each year use at least one ARM processor. 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As of </a:t>
            </a:r>
            <a:r>
              <a:rPr lang="en-US" altLang="zh-CN" sz="2000" smtClean="0">
                <a:latin typeface="Corbel" pitchFamily="34" charset="0"/>
              </a:rPr>
              <a:t>2009</a:t>
            </a:r>
            <a:r>
              <a:rPr lang="en-US" altLang="zh-CN" sz="2000" smtClean="0"/>
              <a:t>, ARM processors account for approximately </a:t>
            </a:r>
            <a:r>
              <a:rPr lang="en-US" altLang="zh-CN" sz="2000" smtClean="0">
                <a:latin typeface="Corbel" pitchFamily="34" charset="0"/>
              </a:rPr>
              <a:t>90%</a:t>
            </a:r>
            <a:r>
              <a:rPr lang="en-US" altLang="zh-CN" sz="2000" smtClean="0"/>
              <a:t> of all embedded 32-bit RISC processors. 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ARM processors are used extensively in consumer electronics, including PDAs, mobile phones, digital media and music players.</a:t>
            </a:r>
          </a:p>
        </p:txBody>
      </p:sp>
      <p:pic>
        <p:nvPicPr>
          <p:cNvPr id="55299" name="Picture 4" descr="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768455">
            <a:off x="7086600" y="762000"/>
            <a:ext cx="11985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33984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33984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3305</Words>
  <Application>Microsoft Office PowerPoint</Application>
  <PresentationFormat>全屏显示(4:3)</PresentationFormat>
  <Paragraphs>374</Paragraphs>
  <Slides>50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Times-Roman</vt:lpstr>
      <vt:lpstr>黑体</vt:lpstr>
      <vt:lpstr>华文新魏</vt:lpstr>
      <vt:lpstr>宋体</vt:lpstr>
      <vt:lpstr>Arial</vt:lpstr>
      <vt:lpstr>Calibri</vt:lpstr>
      <vt:lpstr>Consolas</vt:lpstr>
      <vt:lpstr>Corbel</vt:lpstr>
      <vt:lpstr>Wingdings</vt:lpstr>
      <vt:lpstr>1_自定义设计方案</vt:lpstr>
      <vt:lpstr>Visio</vt:lpstr>
      <vt:lpstr>The Cortex-M3 Embedded Systems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Main Features of Cortex-M3 Processors</vt:lpstr>
      <vt:lpstr>The Cortex-M3 Processor vs Cortex-M3-Based MCUs</vt:lpstr>
      <vt:lpstr>Instruction Sets of ARM Processors</vt:lpstr>
      <vt:lpstr>Instruction State Switches</vt:lpstr>
      <vt:lpstr>Instruction Set of Cortex-M3</vt:lpstr>
      <vt:lpstr>Operation modes in Cortex-M3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Cortex-M3 Embedded Systems</dc:title>
  <dc:creator>archee</dc:creator>
  <cp:lastModifiedBy>archee</cp:lastModifiedBy>
  <cp:revision>19</cp:revision>
  <dcterms:created xsi:type="dcterms:W3CDTF">2012-03-28T17:45:32Z</dcterms:created>
  <dcterms:modified xsi:type="dcterms:W3CDTF">2014-02-25T03:36:07Z</dcterms:modified>
</cp:coreProperties>
</file>